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83" r:id="rId1"/>
  </p:sldMasterIdLst>
  <p:notesMasterIdLst>
    <p:notesMasterId r:id="rId62"/>
  </p:notesMasterIdLst>
  <p:sldIdLst>
    <p:sldId id="382" r:id="rId2"/>
    <p:sldId id="314" r:id="rId3"/>
    <p:sldId id="369" r:id="rId4"/>
    <p:sldId id="370" r:id="rId5"/>
    <p:sldId id="371" r:id="rId6"/>
    <p:sldId id="372" r:id="rId7"/>
    <p:sldId id="337" r:id="rId8"/>
    <p:sldId id="373" r:id="rId9"/>
    <p:sldId id="374" r:id="rId10"/>
    <p:sldId id="257" r:id="rId11"/>
    <p:sldId id="261" r:id="rId12"/>
    <p:sldId id="263" r:id="rId13"/>
    <p:sldId id="262" r:id="rId14"/>
    <p:sldId id="338" r:id="rId15"/>
    <p:sldId id="375" r:id="rId16"/>
    <p:sldId id="378" r:id="rId17"/>
    <p:sldId id="366" r:id="rId18"/>
    <p:sldId id="275" r:id="rId19"/>
    <p:sldId id="376" r:id="rId20"/>
    <p:sldId id="334" r:id="rId21"/>
    <p:sldId id="364" r:id="rId22"/>
    <p:sldId id="377" r:id="rId23"/>
    <p:sldId id="325" r:id="rId24"/>
    <p:sldId id="324" r:id="rId25"/>
    <p:sldId id="362" r:id="rId26"/>
    <p:sldId id="323" r:id="rId27"/>
    <p:sldId id="345" r:id="rId28"/>
    <p:sldId id="379" r:id="rId29"/>
    <p:sldId id="335" r:id="rId30"/>
    <p:sldId id="380" r:id="rId31"/>
    <p:sldId id="347" r:id="rId32"/>
    <p:sldId id="381" r:id="rId33"/>
    <p:sldId id="368" r:id="rId34"/>
    <p:sldId id="306" r:id="rId35"/>
    <p:sldId id="269" r:id="rId36"/>
    <p:sldId id="271" r:id="rId37"/>
    <p:sldId id="283" r:id="rId38"/>
    <p:sldId id="278" r:id="rId39"/>
    <p:sldId id="280" r:id="rId40"/>
    <p:sldId id="279" r:id="rId41"/>
    <p:sldId id="289" r:id="rId42"/>
    <p:sldId id="311" r:id="rId43"/>
    <p:sldId id="265" r:id="rId44"/>
    <p:sldId id="268" r:id="rId45"/>
    <p:sldId id="349" r:id="rId46"/>
    <p:sldId id="297" r:id="rId47"/>
    <p:sldId id="299" r:id="rId48"/>
    <p:sldId id="363" r:id="rId49"/>
    <p:sldId id="356" r:id="rId50"/>
    <p:sldId id="353" r:id="rId51"/>
    <p:sldId id="302" r:id="rId52"/>
    <p:sldId id="301" r:id="rId53"/>
    <p:sldId id="367" r:id="rId54"/>
    <p:sldId id="342" r:id="rId55"/>
    <p:sldId id="361" r:id="rId56"/>
    <p:sldId id="285" r:id="rId57"/>
    <p:sldId id="350" r:id="rId58"/>
    <p:sldId id="351" r:id="rId59"/>
    <p:sldId id="270" r:id="rId60"/>
    <p:sldId id="352" r:id="rId61"/>
  </p:sldIdLst>
  <p:sldSz cx="12192000" cy="6858000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892" autoAdjust="0"/>
    <p:restoredTop sz="89777" autoAdjust="0"/>
  </p:normalViewPr>
  <p:slideViewPr>
    <p:cSldViewPr snapToGrid="0">
      <p:cViewPr varScale="1">
        <p:scale>
          <a:sx n="65" d="100"/>
          <a:sy n="65" d="100"/>
        </p:scale>
        <p:origin x="372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pt-P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36592EC6-5A83-49E7-90B3-C3A79E6C41BE}" type="datetimeFigureOut">
              <a:rPr lang="pt-PT" smtClean="0"/>
              <a:t>13/05/2024</a:t>
            </a:fld>
            <a:endParaRPr lang="pt-P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pt-P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249E601C-C450-47E1-B990-E40DA3095D4F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3168671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5279022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18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0931772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19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7371046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Check cache instead of opening the link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20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889942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22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6149671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23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914838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24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019104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25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8761058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26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8651770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28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25260265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29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1766763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96445708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30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5826715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Farfetch - </a:t>
            </a:r>
            <a:r>
              <a:rPr lang="en-US" dirty="0"/>
              <a:t>507398505</a:t>
            </a:r>
            <a:endParaRPr lang="pt-PT" dirty="0"/>
          </a:p>
          <a:p>
            <a:r>
              <a:rPr lang="pt-PT" dirty="0"/>
              <a:t>BLIP – </a:t>
            </a:r>
            <a:r>
              <a:rPr lang="en-US" dirty="0"/>
              <a:t>510148301</a:t>
            </a:r>
          </a:p>
          <a:p>
            <a:endParaRPr lang="en-US" dirty="0"/>
          </a:p>
          <a:p>
            <a:r>
              <a:rPr lang="en-US" dirty="0"/>
              <a:t>501333401 - </a:t>
            </a:r>
            <a:r>
              <a:rPr lang="en-US" dirty="0" err="1"/>
              <a:t>basedois</a:t>
            </a:r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31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93602729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32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84997035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34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23673797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35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91509661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36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52912275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37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52332877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38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25777307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39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28198650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40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6645545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9104252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41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85536554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43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6993167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44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81795865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46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55279933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47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80459700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50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19041629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51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43458506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52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64198678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54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69979132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55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9631977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10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5483122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56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11799080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58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79038928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59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036002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11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6312748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12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147105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13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027047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15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955208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16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4121045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DBCB05-EA7E-44DC-97BE-58A805AD25BC}" type="datetime1">
              <a:rPr lang="pt-PT" smtClean="0"/>
              <a:t>13/05/2024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1713684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592A08-58DB-4CD7-9227-BCA0FCAF4AE3}" type="datetime1">
              <a:rPr lang="pt-PT" smtClean="0"/>
              <a:t>13/05/2024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4073871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9F6664-E0C7-4017-8A50-570C06B0E7C0}" type="datetime1">
              <a:rPr lang="pt-PT" smtClean="0"/>
              <a:t>13/05/2024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651447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3A9CCE-D00E-43FA-8FDB-8FEBC374F1C6}" type="datetime1">
              <a:rPr lang="pt-PT" smtClean="0"/>
              <a:t>13/05/2024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368280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C79A8A-93CD-482C-9E1D-915CF5FDBFC1}" type="datetime1">
              <a:rPr lang="pt-PT" smtClean="0"/>
              <a:t>13/05/2024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3314577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11E9C-3E3D-4AEE-8A25-B2C48F1A6A5C}" type="datetime1">
              <a:rPr lang="pt-PT" smtClean="0"/>
              <a:t>13/05/2024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8641295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64AB5-A0C1-4319-8DD1-CDAB34C10BCE}" type="datetime1">
              <a:rPr lang="pt-PT" smtClean="0"/>
              <a:t>13/05/2024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071777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9E19E-80D2-4EB3-97E8-45865D57D424}" type="datetime1">
              <a:rPr lang="pt-PT" smtClean="0"/>
              <a:t>13/05/2024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7424002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A6D6C-BE12-40BD-A9B2-43DEDDE28154}" type="datetime1">
              <a:rPr lang="pt-PT" smtClean="0"/>
              <a:t>13/05/2024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7747574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A2D30-95BD-49E5-9EEE-7F8336ADB62A}" type="datetime1">
              <a:rPr lang="pt-PT" smtClean="0"/>
              <a:t>13/05/2024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984864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6E8BAF-32BA-4955-9962-488BB89F2AE2}" type="datetime1">
              <a:rPr lang="pt-PT" smtClean="0"/>
              <a:t>13/05/2024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5739725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74EE7-453F-4704-BEB1-A7F76D65F11D}" type="datetime1">
              <a:rPr lang="pt-PT" smtClean="0"/>
              <a:t>13/05/2024</a:t>
            </a:fld>
            <a:endParaRPr lang="pt-P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007088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79F51-A163-481D-9BF2-9E91AACDDD45}" type="datetime1">
              <a:rPr lang="pt-PT" smtClean="0"/>
              <a:t>13/05/2024</a:t>
            </a:fld>
            <a:endParaRPr lang="pt-P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3340699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1D494-7F59-4819-916D-F6591409D77E}" type="datetime1">
              <a:rPr lang="pt-PT" smtClean="0"/>
              <a:t>13/05/2024</a:t>
            </a:fld>
            <a:endParaRPr lang="pt-P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623601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EC3504-A377-4E23-819B-2E40407CC374}" type="datetime1">
              <a:rPr lang="pt-PT" smtClean="0"/>
              <a:t>13/05/2024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6404184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82BBA2-D950-4474-80FC-782A8D010538}" type="datetime1">
              <a:rPr lang="pt-PT" smtClean="0"/>
              <a:t>13/05/2024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4659862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D6EE17-35F2-4844-810C-CEAEE4FAFF1D}" type="datetime1">
              <a:rPr lang="pt-PT" smtClean="0"/>
              <a:t>13/05/2024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931792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4" r:id="rId1"/>
    <p:sldLayoutId id="2147483885" r:id="rId2"/>
    <p:sldLayoutId id="2147483886" r:id="rId3"/>
    <p:sldLayoutId id="2147483887" r:id="rId4"/>
    <p:sldLayoutId id="2147483888" r:id="rId5"/>
    <p:sldLayoutId id="2147483889" r:id="rId6"/>
    <p:sldLayoutId id="2147483890" r:id="rId7"/>
    <p:sldLayoutId id="2147483891" r:id="rId8"/>
    <p:sldLayoutId id="2147483892" r:id="rId9"/>
    <p:sldLayoutId id="2147483893" r:id="rId10"/>
    <p:sldLayoutId id="2147483894" r:id="rId11"/>
    <p:sldLayoutId id="2147483895" r:id="rId12"/>
    <p:sldLayoutId id="2147483896" r:id="rId13"/>
    <p:sldLayoutId id="2147483897" r:id="rId14"/>
    <p:sldLayoutId id="2147483898" r:id="rId15"/>
    <p:sldLayoutId id="2147483899" r:id="rId1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pedroaovieira/" TargetMode="External"/><Relationship Id="rId3" Type="http://schemas.openxmlformats.org/officeDocument/2006/relationships/hyperlink" Target="https://www.google.pt/search?q=Pedro+Ant&#243;nio+Oliveira+Vieira" TargetMode="External"/><Relationship Id="rId7" Type="http://schemas.openxmlformats.org/officeDocument/2006/relationships/hyperlink" Target="https://www.eccouncil.org/january-2022-ethical-hacking-leaderboard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linkedin.com/in/pedroaovieira/" TargetMode="External"/><Relationship Id="rId5" Type="http://schemas.openxmlformats.org/officeDocument/2006/relationships/hyperlink" Target="https://www.google.pt/search?q=%22pedro+vieira%22+bosch" TargetMode="External"/><Relationship Id="rId4" Type="http://schemas.openxmlformats.org/officeDocument/2006/relationships/hyperlink" Target="https://www.google.pt/search?q=%22Pedro+Ant%C3%B3nio+Oliveira+Vieira%22" TargetMode="External"/><Relationship Id="rId9" Type="http://schemas.openxmlformats.org/officeDocument/2006/relationships/image" Target="../media/image3.jp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yandex.com/" TargetMode="External"/><Relationship Id="rId3" Type="http://schemas.openxmlformats.org/officeDocument/2006/relationships/hyperlink" Target="https://www.google.com/" TargetMode="External"/><Relationship Id="rId7" Type="http://schemas.openxmlformats.org/officeDocument/2006/relationships/hyperlink" Target="https://www.baidu.com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uckduckgo.com/?va=n&amp;t=hs&amp;q=%22pedro+vieira%22+bosch&amp;ia=web" TargetMode="External"/><Relationship Id="rId5" Type="http://schemas.openxmlformats.org/officeDocument/2006/relationships/hyperlink" Target="https://www.yahoo.com/" TargetMode="External"/><Relationship Id="rId4" Type="http://schemas.openxmlformats.org/officeDocument/2006/relationships/hyperlink" Target="https://www.bing.com/search?q=%22pedro+vieira%22+bosch" TargetMode="External"/><Relationship Id="rId9" Type="http://schemas.openxmlformats.org/officeDocument/2006/relationships/hyperlink" Target="https://inteltechniques.com/workbook.html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advanced_search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hrefs.com/blog/google-advanced-search-operators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xploit-db.com/google-hacking-database" TargetMode="External"/><Relationship Id="rId7" Type="http://schemas.openxmlformats.org/officeDocument/2006/relationships/hyperlink" Target="http://www.googleguide.com/print/adv_op_ref.pdf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googleguide.com/using_advanced_operators.html" TargetMode="External"/><Relationship Id="rId5" Type="http://schemas.openxmlformats.org/officeDocument/2006/relationships/hyperlink" Target="https://www.boxpiper.com/posts/google-dork-list" TargetMode="External"/><Relationship Id="rId4" Type="http://schemas.openxmlformats.org/officeDocument/2006/relationships/hyperlink" Target="https://gbhackers.com/latest-google-dorks-list/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especiais.rr.pt/pegada-digital/pedi-os-meus-dados-a-70-empresas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pt/search?q=%22recibo+de+vencimento%22+filetype%3Apdf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e.search.yahoo.com/search?p=%22recibo+de+vencimento%22+filetype%3Apdf" TargetMode="External"/><Relationship Id="rId5" Type="http://schemas.openxmlformats.org/officeDocument/2006/relationships/hyperlink" Target="https://www.bing.com/search?q=%22recibo+de+vencimento%22+filetype%3Apdf" TargetMode="External"/><Relationship Id="rId4" Type="http://schemas.openxmlformats.org/officeDocument/2006/relationships/hyperlink" Target="https://www.google.pt/search?q=%22recibo+de+vencimento%22+filetype:pdf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search?q=%E2%80%9Chacked+by%E2%80%9D+site:pt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pt/search?q=%22curriculum%20vitae%22%20filetype:pdf%20inurl:upload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google.com/search?q=site:https://www.cm-cantanhede.pt/mcsite/media/upload/2021/%20filetype:pdf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ase.gov.pt/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base.gov.pt/Base4/pt/resultados/?type=doc_documentos&amp;id=557734&amp;ext=.pdf" TargetMode="External"/><Relationship Id="rId4" Type="http://schemas.openxmlformats.org/officeDocument/2006/relationships/hyperlink" Target="https://www.base.gov.pt/Base4/pt/detalhe/?type=contratos&amp;id=4976641" TargetMode="Externa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lastvin.com/vin/Yz6Xk2RyPWGE1xjL9" TargetMode="External"/><Relationship Id="rId3" Type="http://schemas.openxmlformats.org/officeDocument/2006/relationships/hyperlink" Target="https://www.automovelonline.mj.pt/AutoOnlineProd/" TargetMode="External"/><Relationship Id="rId7" Type="http://schemas.openxmlformats.org/officeDocument/2006/relationships/hyperlink" Target="https://www.lastvin.com/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google.com/search?q=certid%C3%A3o+permanente+automovel" TargetMode="External"/><Relationship Id="rId5" Type="http://schemas.openxmlformats.org/officeDocument/2006/relationships/hyperlink" Target="https://www.google.com/search?q=%2289-qs-04%22" TargetMode="External"/><Relationship Id="rId4" Type="http://schemas.openxmlformats.org/officeDocument/2006/relationships/hyperlink" Target="https://www.automovelonline.mj.pt/AutoOnlineProd/FrontOfficeController?action=validaMatricula&amp;url=FrontOfficeController%3Faction%3Dpedidocertidao&amp;contr=FrontOfficeController" TargetMode="External"/><Relationship Id="rId9" Type="http://schemas.openxmlformats.org/officeDocument/2006/relationships/hyperlink" Target="https://www.troyhunt.com/controlling-vehicle-features-of-nissan/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nsumidor.asf.com.pt/servi%C3%A7os/verificar-seguro-atrav%C3%A9s-da-matr%C3%ADcula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hyperlink" Target="https://publicacoes.mj.pt/Pesquisa.aspx" TargetMode="External"/><Relationship Id="rId3" Type="http://schemas.openxmlformats.org/officeDocument/2006/relationships/hyperlink" Target="https://www.dges.gov.pt/" TargetMode="External"/><Relationship Id="rId7" Type="http://schemas.openxmlformats.org/officeDocument/2006/relationships/hyperlink" Target="https://dre.tretas.org/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iariodarepublica.pt/dr/pesquisa" TargetMode="External"/><Relationship Id="rId5" Type="http://schemas.openxmlformats.org/officeDocument/2006/relationships/hyperlink" Target="https://www.dgae.medu.pt/informacao-consolidada/listas/concurso-externo-2022-2023-listas-definitivas" TargetMode="External"/><Relationship Id="rId10" Type="http://schemas.openxmlformats.org/officeDocument/2006/relationships/hyperlink" Target="https://servicosonline.inpi.pt/pesquisas/main/marcas.jsp?lang=PT" TargetMode="External"/><Relationship Id="rId4" Type="http://schemas.openxmlformats.org/officeDocument/2006/relationships/hyperlink" Target="https://dges.gov.pt/coloc/2023/" TargetMode="External"/><Relationship Id="rId9" Type="http://schemas.openxmlformats.org/officeDocument/2006/relationships/hyperlink" Target="https://www.tcontas.pt/pt-pt/Transparencia/TabelasJulgamentos/Paginas/tabelas-de-julgamentos.aspx" TargetMode="Externa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hyperlink" Target="https://community.vortal.biz/public/?SkinName=espap&amp;currentLanguage=en" TargetMode="External"/><Relationship Id="rId3" Type="http://schemas.openxmlformats.org/officeDocument/2006/relationships/hyperlink" Target="https://www.predialonline.pt/" TargetMode="External"/><Relationship Id="rId7" Type="http://schemas.openxmlformats.org/officeDocument/2006/relationships/hyperlink" Target="https://justica.gov.pt/Servicos/Consultar-venda-de-bens-penhorados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pesquisabenspenhorados.com/leiloes-vendas-financas/default.aspx" TargetMode="External"/><Relationship Id="rId5" Type="http://schemas.openxmlformats.org/officeDocument/2006/relationships/hyperlink" Target="https://vendas.portaldasfinancas.gov.pt/bens/detalheFoto.action?iRepfin=0469&amp;iAno=2022&amp;iNrordem=1&amp;iNrfoto=2" TargetMode="External"/><Relationship Id="rId4" Type="http://schemas.openxmlformats.org/officeDocument/2006/relationships/hyperlink" Target="https://vendas.portaldasfinancas.gov.pt/bens/" TargetMode="Externa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owsearch.info/" TargetMode="External"/><Relationship Id="rId3" Type="http://schemas.openxmlformats.org/officeDocument/2006/relationships/hyperlink" Target="http://ipinfo.io/ip" TargetMode="External"/><Relationship Id="rId7" Type="http://schemas.openxmlformats.org/officeDocument/2006/relationships/hyperlink" Target="https://stalkface.com/en/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witter.com/search-advanced" TargetMode="External"/><Relationship Id="rId5" Type="http://schemas.openxmlformats.org/officeDocument/2006/relationships/hyperlink" Target="https://mylocation.org/" TargetMode="External"/><Relationship Id="rId4" Type="http://schemas.openxmlformats.org/officeDocument/2006/relationships/hyperlink" Target="https://www.ip2location.com/" TargetMode="External"/><Relationship Id="rId9" Type="http://schemas.openxmlformats.org/officeDocument/2006/relationships/hyperlink" Target="https://intelx.io/tools?tab=facebook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sync.me/" TargetMode="External"/><Relationship Id="rId7" Type="http://schemas.openxmlformats.org/officeDocument/2006/relationships/hyperlink" Target="https://tinder.com/@test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heckusernames.com/" TargetMode="External"/><Relationship Id="rId5" Type="http://schemas.openxmlformats.org/officeDocument/2006/relationships/hyperlink" Target="https://whatsmyname.app/" TargetMode="External"/><Relationship Id="rId4" Type="http://schemas.openxmlformats.org/officeDocument/2006/relationships/hyperlink" Target="https://namechk.com/" TargetMode="Externa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OsY32K1s51Y" TargetMode="External"/><Relationship Id="rId3" Type="http://schemas.openxmlformats.org/officeDocument/2006/relationships/hyperlink" Target="https://images.google.com/" TargetMode="External"/><Relationship Id="rId7" Type="http://schemas.openxmlformats.org/officeDocument/2006/relationships/hyperlink" Target="https://yandex.com/images/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ineye.com/" TargetMode="External"/><Relationship Id="rId5" Type="http://schemas.openxmlformats.org/officeDocument/2006/relationships/hyperlink" Target="https://images.search.yahoo.com/" TargetMode="External"/><Relationship Id="rId4" Type="http://schemas.openxmlformats.org/officeDocument/2006/relationships/hyperlink" Target="https://www.bing.com/?scope=images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pt/search?q=40.989952N+7.395051W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hyperlink" Target="https://www.google.pt/maps/place/Pelourinho+de+Penedono/@40.9895398,-7.393798,3a,75y,90t/data=!3m8!1e2!3m6!1sAF1QipNKcbkyPZqIR7UaTaPRMqhMgQcgw3PgP9K4d5Ap!2e10!3e12!6shttps:%2F%2Flh5.googleusercontent.com%2Fp%2FAF1QipNKcbkyPZqIR7UaTaPRMqhMgQcgw3PgP9K4d5Ap%3Dw114-h86-k-no!7i2048!8i1536!4m13!1m7!3m6!1s0x0:0xf575df79e29a8d1d!2zNDDCsDU5JzIzLjgiTiA3wrAyMyc0Mi4yIlc!3b1!8m2!3d40.989952!4d-7.395051!3m4!1s0xd3c9fabd77009a1:0x55f520d68ddf8bdb!8m2!3d40.9895398!4d-7.393798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cleanup.pictures/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g"/><Relationship Id="rId4" Type="http://schemas.openxmlformats.org/officeDocument/2006/relationships/hyperlink" Target="https://www.aperisolve.com/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maps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instantstreetview.com/" TargetMode="External"/><Relationship Id="rId4" Type="http://schemas.openxmlformats.org/officeDocument/2006/relationships/hyperlink" Target="https://www.google.com/maps/@41.5346292,-8.4374104,3a,75y,122.55h,92.31t/data=!3m7!1e1!3m5!1smroURDusIGROf8EMtc8Svg!2e0!6shttps:%2F%2Fstreetviewpixels-pa.googleapis.com%2Fv1%2Fthumbnail%3Fpanoid%3DmroURDusIGROf8EMtc8Svg%26cb_client%3Dmaps_sv.tactile.gps%26w%3D203%26h%3D100%26yaw%3D228.75322%26pitch%3D0%26thumbfov%3D100!7i16384!8i8192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hyperlink" Target="https://somerandomstuff1.wordpress.com/2019/02/08/geoguessr-the-top-tips-tricks-and-techniques/" TargetMode="External"/><Relationship Id="rId13" Type="http://schemas.openxmlformats.org/officeDocument/2006/relationships/hyperlink" Target="https://livingatlas.arcgis.com/wayback/#active=44710&amp;ext=-8.44504,41.55974,-8.43662,41.56350&amp;localChangesOnly=true" TargetMode="External"/><Relationship Id="rId3" Type="http://schemas.openxmlformats.org/officeDocument/2006/relationships/hyperlink" Target="https://www.google.com/maps" TargetMode="External"/><Relationship Id="rId7" Type="http://schemas.openxmlformats.org/officeDocument/2006/relationships/hyperlink" Target="http://www.dualmaps.com/" TargetMode="External"/><Relationship Id="rId12" Type="http://schemas.openxmlformats.org/officeDocument/2006/relationships/hyperlink" Target="https://livingatlas.arcgis.com/wayback/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overpass-turbo.eu/" TargetMode="External"/><Relationship Id="rId11" Type="http://schemas.openxmlformats.org/officeDocument/2006/relationships/hyperlink" Target="https://livingatlas.arcgis.com/" TargetMode="External"/><Relationship Id="rId5" Type="http://schemas.openxmlformats.org/officeDocument/2006/relationships/hyperlink" Target="https://wikimapia.org/" TargetMode="External"/><Relationship Id="rId10" Type="http://schemas.openxmlformats.org/officeDocument/2006/relationships/hyperlink" Target="https://satellites.pro/" TargetMode="External"/><Relationship Id="rId4" Type="http://schemas.openxmlformats.org/officeDocument/2006/relationships/hyperlink" Target="https://www.bing.com/maps/" TargetMode="External"/><Relationship Id="rId9" Type="http://schemas.openxmlformats.org/officeDocument/2006/relationships/hyperlink" Target="https://zoom.earth/" TargetMode="Externa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hyperlink" Target="https://oldweb.today/" TargetMode="External"/><Relationship Id="rId3" Type="http://schemas.openxmlformats.org/officeDocument/2006/relationships/hyperlink" Target="https://archive.org/web/" TargetMode="External"/><Relationship Id="rId7" Type="http://schemas.openxmlformats.org/officeDocument/2006/relationships/hyperlink" Target="http://cachedview.com/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cachedpages.com/" TargetMode="External"/><Relationship Id="rId5" Type="http://schemas.openxmlformats.org/officeDocument/2006/relationships/hyperlink" Target="http://archive.is/" TargetMode="External"/><Relationship Id="rId4" Type="http://schemas.openxmlformats.org/officeDocument/2006/relationships/hyperlink" Target="https://web.archive.org/web/20230000000000*/www.ipca.pt" TargetMode="External"/><Relationship Id="rId9" Type="http://schemas.openxmlformats.org/officeDocument/2006/relationships/hyperlink" Target="http://timetravel.mementoweb.org/" TargetMode="Externa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haveibeenpwned.com/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troyhunt.com/tag/ashley-madison/" TargetMode="External"/><Relationship Id="rId4" Type="http://schemas.openxmlformats.org/officeDocument/2006/relationships/hyperlink" Target="https://haveibeenpwned.com/PwnedWebsites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haveibeenpwned.com/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images.shodan.io/?query=screenshot.label%253AICS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hyperlink" Target="https://images.shodan.io/?query=city%3Abraga" TargetMode="External"/><Relationship Id="rId3" Type="http://schemas.openxmlformats.org/officeDocument/2006/relationships/hyperlink" Target="https://www.shodan.io/explore" TargetMode="External"/><Relationship Id="rId7" Type="http://schemas.openxmlformats.org/officeDocument/2006/relationships/hyperlink" Target="https://www.shodan.io/search?query=remote+desktop+city%3Abraga" TargetMode="External"/><Relationship Id="rId12" Type="http://schemas.openxmlformats.org/officeDocument/2006/relationships/hyperlink" Target="https://www.shodan.io/search?query=contabilidade+country%3Apt" TargetMode="External"/><Relationship Id="rId2" Type="http://schemas.openxmlformats.org/officeDocument/2006/relationships/hyperlink" Target="https://exposure.shodan.io/#/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shodan.io/search?query=remote+desktop" TargetMode="External"/><Relationship Id="rId11" Type="http://schemas.openxmlformats.org/officeDocument/2006/relationships/hyperlink" Target="https://www.shodan.io/search?query=%22authentication%3A+disabled%22+%2B+primavera+%2B+country%3Apt" TargetMode="External"/><Relationship Id="rId5" Type="http://schemas.openxmlformats.org/officeDocument/2006/relationships/hyperlink" Target="https://maps.shodan.io/" TargetMode="External"/><Relationship Id="rId10" Type="http://schemas.openxmlformats.org/officeDocument/2006/relationships/hyperlink" Target="https://www.shodan.io/search?query=authentication+disabled+country%3Apt" TargetMode="External"/><Relationship Id="rId4" Type="http://schemas.openxmlformats.org/officeDocument/2006/relationships/hyperlink" Target="https://images.shodan.io/" TargetMode="External"/><Relationship Id="rId9" Type="http://schemas.openxmlformats.org/officeDocument/2006/relationships/hyperlink" Target="https://images.shodan.io/?query=vnc+screenshot.label%3Aloggedin" TargetMode="Externa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hyperlink" Target="https://inteltechniques.com/" TargetMode="External"/><Relationship Id="rId13" Type="http://schemas.openxmlformats.org/officeDocument/2006/relationships/hyperlink" Target="https://www.osintdojo.com/" TargetMode="External"/><Relationship Id="rId18" Type="http://schemas.openxmlformats.org/officeDocument/2006/relationships/hyperlink" Target="https://technisette.com/" TargetMode="External"/><Relationship Id="rId3" Type="http://schemas.openxmlformats.org/officeDocument/2006/relationships/hyperlink" Target="https://github.com/pedroaovieira/osint" TargetMode="External"/><Relationship Id="rId7" Type="http://schemas.openxmlformats.org/officeDocument/2006/relationships/hyperlink" Target="https://www.youtube.com/watch?v=25dzDe4tw3A" TargetMode="External"/><Relationship Id="rId12" Type="http://schemas.openxmlformats.org/officeDocument/2006/relationships/hyperlink" Target="https://www.osintcombine.com/osint-bookmarks" TargetMode="External"/><Relationship Id="rId17" Type="http://schemas.openxmlformats.org/officeDocument/2006/relationships/hyperlink" Target="https://start.me/p/DPYPMz/the-ultimate-osint-collection" TargetMode="External"/><Relationship Id="rId2" Type="http://schemas.openxmlformats.org/officeDocument/2006/relationships/notesSlide" Target="../notesSlides/notesSlide35.xml"/><Relationship Id="rId16" Type="http://schemas.openxmlformats.org/officeDocument/2006/relationships/hyperlink" Target="https://start.me/pages/int/osint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ralhix.com/" TargetMode="External"/><Relationship Id="rId11" Type="http://schemas.openxmlformats.org/officeDocument/2006/relationships/hyperlink" Target="https://www.osintcombine.com/" TargetMode="External"/><Relationship Id="rId5" Type="http://schemas.openxmlformats.org/officeDocument/2006/relationships/hyperlink" Target="https://github.com/pedroaovieira/osint/tree/main/presentation/PTH" TargetMode="External"/><Relationship Id="rId15" Type="http://schemas.openxmlformats.org/officeDocument/2006/relationships/hyperlink" Target="https://www.osinttechniques.com/" TargetMode="External"/><Relationship Id="rId10" Type="http://schemas.openxmlformats.org/officeDocument/2006/relationships/hyperlink" Target="https://inteltechniques.com/magazine.html" TargetMode="External"/><Relationship Id="rId19" Type="http://schemas.openxmlformats.org/officeDocument/2006/relationships/hyperlink" Target="https://i-intelligence.eu/uploads/public-documents/OSINT_Handbook_2020.pdf" TargetMode="External"/><Relationship Id="rId4" Type="http://schemas.openxmlformats.org/officeDocument/2006/relationships/hyperlink" Target="https://github.com/pedroaovieira/osint/tree/main/presentation/IPCA" TargetMode="External"/><Relationship Id="rId9" Type="http://schemas.openxmlformats.org/officeDocument/2006/relationships/hyperlink" Target="https://inteltechniques.com/books.html" TargetMode="External"/><Relationship Id="rId14" Type="http://schemas.openxmlformats.org/officeDocument/2006/relationships/hyperlink" Target="https://osintcurio.us/" TargetMode="Externa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hyperlink" Target="https://investigator.cybersoc.wales/" TargetMode="External"/><Relationship Id="rId3" Type="http://schemas.openxmlformats.org/officeDocument/2006/relationships/hyperlink" Target="https://www.tracelabs.org/initiatives/search-party" TargetMode="External"/><Relationship Id="rId7" Type="http://schemas.openxmlformats.org/officeDocument/2006/relationships/hyperlink" Target="https://ctf.cybersoc.wales/" TargetMode="External"/><Relationship Id="rId12" Type="http://schemas.openxmlformats.org/officeDocument/2006/relationships/hyperlink" Target="https://blueteamlabs.online/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pedroaovieira/osint/tree/main/hacktoria" TargetMode="External"/><Relationship Id="rId11" Type="http://schemas.openxmlformats.org/officeDocument/2006/relationships/hyperlink" Target="https://github.com/pedroaovieira/osint/tree/main/TryHackMe" TargetMode="External"/><Relationship Id="rId5" Type="http://schemas.openxmlformats.org/officeDocument/2006/relationships/hyperlink" Target="https://hacktoria.com/category/contracts/" TargetMode="External"/><Relationship Id="rId10" Type="http://schemas.openxmlformats.org/officeDocument/2006/relationships/hyperlink" Target="https://tryhackme.com/hacktivities?tab=search" TargetMode="External"/><Relationship Id="rId4" Type="http://schemas.openxmlformats.org/officeDocument/2006/relationships/hyperlink" Target="https://github.com/pedroaovieira/osint/blob/main/TraceLabs/README.md" TargetMode="External"/><Relationship Id="rId9" Type="http://schemas.openxmlformats.org/officeDocument/2006/relationships/hyperlink" Target="https://tryhackme.com/" TargetMode="Externa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cipher387/osint_stuff_tool_collection" TargetMode="External"/><Relationship Id="rId3" Type="http://schemas.openxmlformats.org/officeDocument/2006/relationships/hyperlink" Target="https://osintframework.com/" TargetMode="External"/><Relationship Id="rId7" Type="http://schemas.openxmlformats.org/officeDocument/2006/relationships/hyperlink" Target="https://technisette.com/p/tools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osinttechniques.com/osint-tools.html" TargetMode="External"/><Relationship Id="rId5" Type="http://schemas.openxmlformats.org/officeDocument/2006/relationships/hyperlink" Target="https://inteltechniques.com/tools/" TargetMode="External"/><Relationship Id="rId10" Type="http://schemas.openxmlformats.org/officeDocument/2006/relationships/hyperlink" Target="https://www.aware-online.com/en/osint-tools/" TargetMode="External"/><Relationship Id="rId4" Type="http://schemas.openxmlformats.org/officeDocument/2006/relationships/hyperlink" Target="https://start.me/p/L1rEYQ/osint4all" TargetMode="External"/><Relationship Id="rId9" Type="http://schemas.openxmlformats.org/officeDocument/2006/relationships/hyperlink" Target="https://osint.link/" TargetMode="Externa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7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6.png"/><Relationship Id="rId5" Type="http://schemas.openxmlformats.org/officeDocument/2006/relationships/hyperlink" Target="https://www.aiti.gov.bn/" TargetMode="External"/><Relationship Id="rId4" Type="http://schemas.openxmlformats.org/officeDocument/2006/relationships/notesSlide" Target="../notesSlides/notesSlide38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F4WZ_k0vUDM?feature=oembed" TargetMode="External"/><Relationship Id="rId5" Type="http://schemas.openxmlformats.org/officeDocument/2006/relationships/image" Target="../media/image20.jpg"/><Relationship Id="rId4" Type="http://schemas.openxmlformats.org/officeDocument/2006/relationships/image" Target="../media/image19.jpe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mz.com/2020/02/19/pop-smoke-dead-dies-20-murdered-home-invasion-robbery/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xIWqvJXKLjg" TargetMode="Externa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hyperlink" Target="https://tails.boum.org/" TargetMode="External"/><Relationship Id="rId3" Type="http://schemas.openxmlformats.org/officeDocument/2006/relationships/hyperlink" Target="https://protonvpn.com/" TargetMode="External"/><Relationship Id="rId7" Type="http://schemas.openxmlformats.org/officeDocument/2006/relationships/hyperlink" Target="https://www.torproject.org/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guerrillamail.com/" TargetMode="External"/><Relationship Id="rId5" Type="http://schemas.openxmlformats.org/officeDocument/2006/relationships/hyperlink" Target="https://www.20minutemail.com/" TargetMode="External"/><Relationship Id="rId4" Type="http://schemas.openxmlformats.org/officeDocument/2006/relationships/hyperlink" Target="https://10minutemail.com/" TargetMode="External"/><Relationship Id="rId9" Type="http://schemas.openxmlformats.org/officeDocument/2006/relationships/hyperlink" Target="https://inteltechniques.com/books.html" TargetMode="Externa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paypal.com/" TargetMode="External"/><Relationship Id="rId3" Type="http://schemas.openxmlformats.org/officeDocument/2006/relationships/hyperlink" Target="https://www.virustotal.com/gui/home/upload" TargetMode="External"/><Relationship Id="rId7" Type="http://schemas.openxmlformats.org/officeDocument/2006/relationships/hyperlink" Target="https://www.revolut.com/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mbnet.pt/site/do" TargetMode="External"/><Relationship Id="rId5" Type="http://schemas.openxmlformats.org/officeDocument/2006/relationships/hyperlink" Target="https://www.cncs.gov.pt/pt/no-more-ransom/" TargetMode="External"/><Relationship Id="rId4" Type="http://schemas.openxmlformats.org/officeDocument/2006/relationships/hyperlink" Target="https://sitereport.netcraft.com/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cibercrime.ministeriopublico.pt/" TargetMode="External"/><Relationship Id="rId3" Type="http://schemas.openxmlformats.org/officeDocument/2006/relationships/hyperlink" Target="https://www.anacom.pt/render.jsp?categoryId=345750" TargetMode="External"/><Relationship Id="rId7" Type="http://schemas.openxmlformats.org/officeDocument/2006/relationships/hyperlink" Target="https://www.policiajudiciaria.pt/unc3t/" TargetMode="External"/><Relationship Id="rId2" Type="http://schemas.openxmlformats.org/officeDocument/2006/relationships/hyperlink" Target="https://dre.pt/dre/detalhe/decreto-lei/65-2021-168697988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cncs.gov.pt/pt/certpt/" TargetMode="External"/><Relationship Id="rId5" Type="http://schemas.openxmlformats.org/officeDocument/2006/relationships/hyperlink" Target="https://www.cncs.gov.pt/pt/notificacao-incidentes/" TargetMode="External"/><Relationship Id="rId4" Type="http://schemas.openxmlformats.org/officeDocument/2006/relationships/hyperlink" Target="https://www.cncs.gov.pt/" TargetMode="Externa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Open-source_intelligence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474194-E45C-A7A4-81D7-2D25FFC60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1</a:t>
            </a:fld>
            <a:endParaRPr lang="pt-PT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F149170E-31C5-5D19-2EE2-AD21BA9527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/>
          <a:lstStyle/>
          <a:p>
            <a:r>
              <a:rPr lang="en-US" sz="8800" dirty="0"/>
              <a:t>OSINT</a:t>
            </a:r>
            <a:endParaRPr lang="pt-PT" sz="8800" dirty="0"/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6ED0545B-1BE0-1589-4DBF-A4989635C2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>
            <a:normAutofit fontScale="85000" lnSpcReduction="20000"/>
          </a:bodyPr>
          <a:lstStyle/>
          <a:p>
            <a:r>
              <a:rPr lang="en-US" sz="4000" dirty="0"/>
              <a:t>Beware. Your data is out there.</a:t>
            </a:r>
          </a:p>
          <a:p>
            <a:r>
              <a:rPr lang="pt-PT" sz="4000" dirty="0"/>
              <a:t>RootedCON – 25/05/2024</a:t>
            </a:r>
          </a:p>
        </p:txBody>
      </p:sp>
    </p:spTree>
    <p:extLst>
      <p:ext uri="{BB962C8B-B14F-4D97-AF65-F5344CB8AC3E}">
        <p14:creationId xmlns:p14="http://schemas.microsoft.com/office/powerpoint/2010/main" val="5470972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Am I</a:t>
            </a:r>
            <a:br>
              <a:rPr lang="en-US" dirty="0"/>
            </a:br>
            <a:r>
              <a:rPr lang="en-US" dirty="0"/>
              <a:t>	Let’s OSINT me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cap="none" dirty="0">
                <a:latin typeface="Amasis MT Pro" panose="020B0604020202020204" pitchFamily="18" charset="0"/>
              </a:rPr>
              <a:t>Just got a name</a:t>
            </a:r>
          </a:p>
          <a:p>
            <a:pPr lvl="1"/>
            <a:r>
              <a:rPr lang="en-US" cap="none" dirty="0">
                <a:latin typeface="Amasis MT Pro" panose="020B0604020202020204" pitchFamily="18" charset="0"/>
              </a:rPr>
              <a:t>Pedro António Oliveira Vieira </a:t>
            </a:r>
          </a:p>
          <a:p>
            <a:r>
              <a:rPr lang="en-US" dirty="0">
                <a:latin typeface="Amasis MT Pro" panose="020B0604020202020204" pitchFamily="18" charset="0"/>
              </a:rPr>
              <a:t>Google (</a:t>
            </a:r>
            <a:r>
              <a:rPr lang="en-US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r>
              <a:rPr lang="en-US" dirty="0">
                <a:latin typeface="Amasis MT Pro" panose="020B0604020202020204" pitchFamily="18" charset="0"/>
              </a:rPr>
              <a:t>Google “Improved Search” (</a:t>
            </a:r>
            <a:r>
              <a:rPr lang="en-US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r>
              <a:rPr lang="en-US" dirty="0">
                <a:latin typeface="Amasis MT Pro" panose="020B0604020202020204" pitchFamily="18" charset="0"/>
              </a:rPr>
              <a:t>Google “Improved Search” (</a:t>
            </a:r>
            <a:r>
              <a:rPr lang="en-US" dirty="0">
                <a:latin typeface="Amasis MT Pro" panose="020B0604020202020204" pitchFamily="18" charset="0"/>
                <a:hlinkClick r:id="rId5"/>
              </a:rPr>
              <a:t>link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LinkedIn (</a:t>
            </a:r>
            <a:r>
              <a:rPr lang="en-US" cap="none" dirty="0">
                <a:latin typeface="Amasis MT Pro" panose="020B0604020202020204" pitchFamily="18" charset="0"/>
                <a:hlinkClick r:id="rId6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Public profile was showing way too much</a:t>
            </a:r>
            <a:endParaRPr lang="en-US" cap="none" dirty="0">
              <a:latin typeface="Amasis MT Pro" panose="020B0604020202020204" pitchFamily="18" charset="0"/>
            </a:endParaRPr>
          </a:p>
          <a:p>
            <a:endParaRPr lang="en-US" cap="none" dirty="0">
              <a:latin typeface="Amasis MT Pro" panose="020B0604020202020204" pitchFamily="18" charset="0"/>
            </a:endParaRPr>
          </a:p>
          <a:p>
            <a:r>
              <a:rPr lang="en-US" cap="none" dirty="0">
                <a:latin typeface="Amasis MT Pro" panose="020B0604020202020204" pitchFamily="18" charset="0"/>
              </a:rPr>
              <a:t>Certified</a:t>
            </a:r>
            <a:r>
              <a:rPr lang="en-US" dirty="0">
                <a:latin typeface="Amasis MT Pro" panose="020B0604020202020204" pitchFamily="18" charset="0"/>
              </a:rPr>
              <a:t> </a:t>
            </a:r>
            <a:r>
              <a:rPr lang="en-US" b="1" u="sng" cap="none" dirty="0">
                <a:latin typeface="Amasis MT Pro" panose="020B0604020202020204" pitchFamily="18" charset="0"/>
              </a:rPr>
              <a:t>Ethical</a:t>
            </a:r>
            <a:r>
              <a:rPr lang="en-US" cap="none" dirty="0">
                <a:latin typeface="Amasis MT Pro" panose="020B0604020202020204" pitchFamily="18" charset="0"/>
              </a:rPr>
              <a:t> Hacker (</a:t>
            </a:r>
            <a:r>
              <a:rPr lang="en-US" cap="none" dirty="0">
                <a:latin typeface="Amasis MT Pro" panose="020B0604020202020204" pitchFamily="18" charset="0"/>
                <a:hlinkClick r:id="rId7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pPr marL="0" indent="0">
              <a:buNone/>
            </a:pPr>
            <a:endParaRPr lang="en-US" dirty="0">
              <a:latin typeface="Amasis MT Pro" panose="020B0604020202020204" pitchFamily="18" charset="0"/>
            </a:endParaRPr>
          </a:p>
          <a:p>
            <a:r>
              <a:rPr lang="en-US" cap="none" dirty="0">
                <a:latin typeface="Amasis MT Pro" panose="020B0604020202020204" pitchFamily="18" charset="0"/>
              </a:rPr>
              <a:t>My github notes (</a:t>
            </a:r>
            <a:r>
              <a:rPr lang="en-US" cap="none" dirty="0">
                <a:latin typeface="Amasis MT Pro" panose="020B0604020202020204" pitchFamily="18" charset="0"/>
                <a:hlinkClick r:id="rId8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  <a:endParaRPr lang="pt-PT" cap="none" dirty="0">
              <a:latin typeface="Amasis MT Pro" panose="020B0604020202020204" pitchFamily="18" charset="0"/>
            </a:endParaRPr>
          </a:p>
          <a:p>
            <a:pPr marL="0" indent="0">
              <a:buNone/>
            </a:pPr>
            <a:endParaRPr lang="pt-PT" cap="none" dirty="0">
              <a:latin typeface="Amasis MT Pro" panose="020B0604020202020204" pitchFamily="18" charset="0"/>
            </a:endParaRPr>
          </a:p>
        </p:txBody>
      </p:sp>
      <p:pic>
        <p:nvPicPr>
          <p:cNvPr id="7" name="Picture 6" descr="A person wearing sunglasses&#10;&#10;Description automatically generated with medium confidence">
            <a:extLst>
              <a:ext uri="{FF2B5EF4-FFF2-40B4-BE49-F238E27FC236}">
                <a16:creationId xmlns:a16="http://schemas.microsoft.com/office/drawing/2014/main" id="{76D9A650-7D6D-D8C5-DEB1-C584D88C37E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185" y="2160589"/>
            <a:ext cx="2143033" cy="3592427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9E2CCBCC-3FE3-4A26-A9B8-3EB642D56364}"/>
              </a:ext>
            </a:extLst>
          </p:cNvPr>
          <p:cNvSpPr/>
          <p:nvPr/>
        </p:nvSpPr>
        <p:spPr>
          <a:xfrm>
            <a:off x="2438400" y="2930865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82DCEAD1-6667-4563-9B30-3B6EF3C80DD7}"/>
              </a:ext>
            </a:extLst>
          </p:cNvPr>
          <p:cNvSpPr/>
          <p:nvPr/>
        </p:nvSpPr>
        <p:spPr>
          <a:xfrm>
            <a:off x="4193799" y="3275096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4248165D-2C04-4F60-8AEC-CF11BB2A10F2}"/>
              </a:ext>
            </a:extLst>
          </p:cNvPr>
          <p:cNvSpPr/>
          <p:nvPr/>
        </p:nvSpPr>
        <p:spPr>
          <a:xfrm>
            <a:off x="4160208" y="3679457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B70445BA-7C14-4364-B121-275B5F025BC0}"/>
              </a:ext>
            </a:extLst>
          </p:cNvPr>
          <p:cNvSpPr/>
          <p:nvPr/>
        </p:nvSpPr>
        <p:spPr>
          <a:xfrm>
            <a:off x="2569656" y="4013889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EBDDB120-0B92-46E6-A409-709C450E8C14}"/>
              </a:ext>
            </a:extLst>
          </p:cNvPr>
          <p:cNvSpPr/>
          <p:nvPr/>
        </p:nvSpPr>
        <p:spPr>
          <a:xfrm>
            <a:off x="4023360" y="5048878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CFCAD3-250C-11F7-F363-006870A1E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10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372793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 Engines </a:t>
            </a:r>
            <a:br>
              <a:rPr lang="en-US" dirty="0"/>
            </a:br>
            <a:r>
              <a:rPr lang="en-US" dirty="0"/>
              <a:t>	Internet is more than Google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9138470" cy="3837539"/>
          </a:xfrm>
        </p:spPr>
        <p:txBody>
          <a:bodyPr>
            <a:noAutofit/>
          </a:bodyPr>
          <a:lstStyle/>
          <a:p>
            <a:r>
              <a:rPr lang="en-US" cap="none" dirty="0">
                <a:latin typeface="Amasis MT Pro" panose="020B0604020202020204" pitchFamily="18" charset="0"/>
              </a:rPr>
              <a:t>Different search engine </a:t>
            </a:r>
            <a:r>
              <a:rPr lang="en-US" cap="none" dirty="0">
                <a:latin typeface="Amasis MT Pro" panose="020B0604020202020204" pitchFamily="18" charset="0"/>
                <a:sym typeface="Wingdings" panose="05000000000000000000" pitchFamily="2" charset="2"/>
              </a:rPr>
              <a:t></a:t>
            </a:r>
            <a:r>
              <a:rPr lang="en-US" cap="none" dirty="0">
                <a:latin typeface="Amasis MT Pro" panose="020B0604020202020204" pitchFamily="18" charset="0"/>
              </a:rPr>
              <a:t> different rules/crawlers </a:t>
            </a:r>
            <a:r>
              <a:rPr lang="en-US" cap="none" dirty="0">
                <a:latin typeface="Amasis MT Pro" panose="020B0604020202020204" pitchFamily="18" charset="0"/>
                <a:sym typeface="Wingdings" panose="05000000000000000000" pitchFamily="2" charset="2"/>
              </a:rPr>
              <a:t> </a:t>
            </a:r>
            <a:r>
              <a:rPr lang="en-US" u="sng" cap="none" dirty="0">
                <a:latin typeface="Amasis MT Pro" panose="020B0604020202020204" pitchFamily="18" charset="0"/>
                <a:sym typeface="Wingdings" panose="05000000000000000000" pitchFamily="2" charset="2"/>
              </a:rPr>
              <a:t>different results</a:t>
            </a:r>
            <a:endParaRPr lang="en-US" u="sng" cap="none" dirty="0">
              <a:latin typeface="Amasis MT Pro" panose="020B0604020202020204" pitchFamily="18" charset="0"/>
            </a:endParaRPr>
          </a:p>
          <a:p>
            <a:endParaRPr lang="en-US" sz="1000" cap="none" dirty="0">
              <a:latin typeface="Amasis MT Pro" panose="020B0604020202020204" pitchFamily="18" charset="0"/>
            </a:endParaRPr>
          </a:p>
          <a:p>
            <a:r>
              <a:rPr lang="en-US" cap="none" dirty="0">
                <a:latin typeface="Amasis MT Pro" panose="020B0604020202020204" pitchFamily="18" charset="0"/>
              </a:rPr>
              <a:t>Google (</a:t>
            </a:r>
            <a:r>
              <a:rPr lang="en-US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Bing (</a:t>
            </a:r>
            <a:r>
              <a:rPr lang="en-US" cap="none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Yahoo (</a:t>
            </a:r>
            <a:r>
              <a:rPr lang="en-US" cap="none" dirty="0">
                <a:latin typeface="Amasis MT Pro" panose="020B0604020202020204" pitchFamily="18" charset="0"/>
                <a:hlinkClick r:id="rId5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DuckDuckGo (</a:t>
            </a:r>
            <a:r>
              <a:rPr lang="en-US" cap="none" dirty="0">
                <a:latin typeface="Amasis MT Pro" panose="020B0604020202020204" pitchFamily="18" charset="0"/>
                <a:hlinkClick r:id="rId6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Baidu (China) (</a:t>
            </a:r>
            <a:r>
              <a:rPr lang="en-US" cap="none" dirty="0">
                <a:latin typeface="Amasis MT Pro" panose="020B0604020202020204" pitchFamily="18" charset="0"/>
                <a:hlinkClick r:id="rId7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Yandex (Russia) (</a:t>
            </a:r>
            <a:r>
              <a:rPr lang="en-US" cap="none" dirty="0">
                <a:latin typeface="Amasis MT Pro" panose="020B0604020202020204" pitchFamily="18" charset="0"/>
                <a:hlinkClick r:id="rId8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endParaRPr lang="en-US" sz="1000" dirty="0">
              <a:latin typeface="Amasis MT Pro" panose="020B0604020202020204" pitchFamily="18" charset="0"/>
            </a:endParaRPr>
          </a:p>
          <a:p>
            <a:r>
              <a:rPr lang="en-US" cap="none" dirty="0">
                <a:latin typeface="Amasis MT Pro" panose="020B0604020202020204" pitchFamily="18" charset="0"/>
              </a:rPr>
              <a:t>You may ask to be removed from one search engine, not all </a:t>
            </a:r>
            <a:r>
              <a:rPr lang="en-US" cap="none" dirty="0">
                <a:latin typeface="Amasis MT Pro" panose="020B0604020202020204" pitchFamily="18" charset="0"/>
                <a:sym typeface="Wingdings" panose="05000000000000000000" pitchFamily="2" charset="2"/>
              </a:rPr>
              <a:t> (</a:t>
            </a:r>
            <a:r>
              <a:rPr lang="en-US" cap="none" dirty="0">
                <a:latin typeface="Amasis MT Pro" panose="020B0604020202020204" pitchFamily="18" charset="0"/>
                <a:sym typeface="Wingdings" panose="05000000000000000000" pitchFamily="2" charset="2"/>
                <a:hlinkClick r:id="rId9"/>
              </a:rPr>
              <a:t>link</a:t>
            </a:r>
            <a:r>
              <a:rPr lang="en-US" cap="none" dirty="0">
                <a:latin typeface="Amasis MT Pro" panose="020B0604020202020204" pitchFamily="18" charset="0"/>
                <a:sym typeface="Wingdings" panose="05000000000000000000" pitchFamily="2" charset="2"/>
              </a:rPr>
              <a:t>)</a:t>
            </a:r>
            <a:endParaRPr lang="en-US" cap="none" dirty="0">
              <a:latin typeface="Amasis MT Pro" panose="020B06040202020202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FD77C7-88B0-E989-901A-DEAE832FD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11</a:t>
            </a:fld>
            <a:endParaRPr lang="pt-PT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5CD142B0-396A-62F2-736C-E6C7FE52108F}"/>
              </a:ext>
            </a:extLst>
          </p:cNvPr>
          <p:cNvSpPr/>
          <p:nvPr/>
        </p:nvSpPr>
        <p:spPr>
          <a:xfrm>
            <a:off x="2251113" y="3362898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CBE60D25-4ECA-EAE8-D151-FCE6A3B3E53A}"/>
              </a:ext>
            </a:extLst>
          </p:cNvPr>
          <p:cNvSpPr/>
          <p:nvPr/>
        </p:nvSpPr>
        <p:spPr>
          <a:xfrm>
            <a:off x="3086559" y="4176310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36254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 operators</a:t>
            </a:r>
            <a:br>
              <a:rPr lang="en-US" dirty="0"/>
            </a:br>
            <a:r>
              <a:rPr lang="en-US" dirty="0"/>
              <a:t>	Improve the search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9313954" cy="3880773"/>
          </a:xfrm>
        </p:spPr>
        <p:txBody>
          <a:bodyPr>
            <a:normAutofit fontScale="85000" lnSpcReduction="20000"/>
          </a:bodyPr>
          <a:lstStyle/>
          <a:p>
            <a:r>
              <a:rPr lang="en-US" sz="2000" cap="none" dirty="0">
                <a:latin typeface="Amasis MT Pro" panose="020B0604020202020204" pitchFamily="18" charset="0"/>
              </a:rPr>
              <a:t>Google Advanced Search (</a:t>
            </a:r>
            <a:r>
              <a:rPr lang="en-US" sz="2000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sz="2000" cap="none" dirty="0">
                <a:latin typeface="Amasis MT Pro" panose="020B0604020202020204" pitchFamily="18" charset="0"/>
              </a:rPr>
              <a:t>)</a:t>
            </a:r>
          </a:p>
          <a:p>
            <a:endParaRPr lang="en-US" sz="1900" b="1" cap="none" dirty="0">
              <a:latin typeface="Amasis MT Pro" panose="020B0604020202020204" pitchFamily="18" charset="0"/>
            </a:endParaRPr>
          </a:p>
          <a:p>
            <a:r>
              <a:rPr lang="en-US" sz="1900" b="1" cap="none" dirty="0">
                <a:latin typeface="Amasis MT Pro" panose="020B0604020202020204" pitchFamily="18" charset="0"/>
              </a:rPr>
              <a:t>filetype</a:t>
            </a:r>
            <a:r>
              <a:rPr lang="en-US" sz="1900" cap="none" dirty="0">
                <a:latin typeface="Amasis MT Pro" panose="020B0604020202020204" pitchFamily="18" charset="0"/>
              </a:rPr>
              <a:t>: search your results based on the file extension</a:t>
            </a:r>
          </a:p>
          <a:p>
            <a:r>
              <a:rPr lang="en-US" sz="1900" b="1" cap="none" dirty="0">
                <a:latin typeface="Amasis MT Pro" panose="020B0604020202020204" pitchFamily="18" charset="0"/>
              </a:rPr>
              <a:t>cache</a:t>
            </a:r>
            <a:r>
              <a:rPr lang="en-US" sz="1900" cap="none" dirty="0">
                <a:latin typeface="Amasis MT Pro" panose="020B0604020202020204" pitchFamily="18" charset="0"/>
              </a:rPr>
              <a:t>: This operator allows you to view cached version of the web page.</a:t>
            </a:r>
          </a:p>
          <a:p>
            <a:r>
              <a:rPr lang="en-US" sz="1900" b="1" cap="none" dirty="0">
                <a:latin typeface="Amasis MT Pro" panose="020B0604020202020204" pitchFamily="18" charset="0"/>
              </a:rPr>
              <a:t>allinurl</a:t>
            </a:r>
            <a:r>
              <a:rPr lang="en-US" sz="1900" cap="none" dirty="0">
                <a:latin typeface="Amasis MT Pro" panose="020B0604020202020204" pitchFamily="18" charset="0"/>
              </a:rPr>
              <a:t>: This operator restricts results to pages containing all the query terms specified in the URL.</a:t>
            </a:r>
          </a:p>
          <a:p>
            <a:r>
              <a:rPr lang="en-US" sz="1900" b="1" cap="none" dirty="0">
                <a:latin typeface="Amasis MT Pro" panose="020B0604020202020204" pitchFamily="18" charset="0"/>
              </a:rPr>
              <a:t>inurl</a:t>
            </a:r>
            <a:r>
              <a:rPr lang="en-US" sz="1900" cap="none" dirty="0">
                <a:latin typeface="Amasis MT Pro" panose="020B0604020202020204" pitchFamily="18" charset="0"/>
              </a:rPr>
              <a:t>: This operator restricts the results to pages containing the word specified in the URL</a:t>
            </a:r>
          </a:p>
          <a:p>
            <a:r>
              <a:rPr lang="en-US" sz="1900" b="1" cap="none" dirty="0">
                <a:latin typeface="Amasis MT Pro" panose="020B0604020202020204" pitchFamily="18" charset="0"/>
              </a:rPr>
              <a:t>allintitle</a:t>
            </a:r>
            <a:r>
              <a:rPr lang="en-US" sz="1900" cap="none" dirty="0">
                <a:latin typeface="Amasis MT Pro" panose="020B0604020202020204" pitchFamily="18" charset="0"/>
              </a:rPr>
              <a:t>: This operator restricts results to pages containing all the query terms specified in the title.</a:t>
            </a:r>
          </a:p>
          <a:p>
            <a:r>
              <a:rPr lang="en-US" sz="1900" b="1" cap="none" dirty="0">
                <a:latin typeface="Amasis MT Pro" panose="020B0604020202020204" pitchFamily="18" charset="0"/>
              </a:rPr>
              <a:t>link</a:t>
            </a:r>
            <a:r>
              <a:rPr lang="en-US" sz="1900" cap="none" dirty="0">
                <a:latin typeface="Amasis MT Pro" panose="020B0604020202020204" pitchFamily="18" charset="0"/>
              </a:rPr>
              <a:t>: This operator searches websites or pages that contain links to the specified website or page.</a:t>
            </a:r>
          </a:p>
          <a:p>
            <a:r>
              <a:rPr lang="en-US" sz="1900" b="1" cap="none" dirty="0">
                <a:latin typeface="Amasis MT Pro" panose="020B0604020202020204" pitchFamily="18" charset="0"/>
              </a:rPr>
              <a:t>info</a:t>
            </a:r>
            <a:r>
              <a:rPr lang="en-US" sz="1900" cap="none" dirty="0">
                <a:latin typeface="Amasis MT Pro" panose="020B0604020202020204" pitchFamily="18" charset="0"/>
              </a:rPr>
              <a:t>: This operator finds information for the specified web page.</a:t>
            </a:r>
          </a:p>
          <a:p>
            <a:r>
              <a:rPr lang="en-US" sz="1900" b="1" cap="none" dirty="0">
                <a:latin typeface="Amasis MT Pro" panose="020B0604020202020204" pitchFamily="18" charset="0"/>
              </a:rPr>
              <a:t>location</a:t>
            </a:r>
            <a:r>
              <a:rPr lang="en-US" sz="1900" cap="none" dirty="0">
                <a:latin typeface="Amasis MT Pro" panose="020B0604020202020204" pitchFamily="18" charset="0"/>
              </a:rPr>
              <a:t>: This operator finds information for a specific location.</a:t>
            </a:r>
          </a:p>
          <a:p>
            <a:endParaRPr lang="en-US" sz="1200" cap="none" dirty="0">
              <a:latin typeface="Amasis MT Pro" panose="020B0604020202020204" pitchFamily="18" charset="0"/>
            </a:endParaRPr>
          </a:p>
          <a:p>
            <a:r>
              <a:rPr lang="en-US" sz="1900" b="1" cap="none" dirty="0">
                <a:latin typeface="Amasis MT Pro" panose="020B0604020202020204" pitchFamily="18" charset="0"/>
              </a:rPr>
              <a:t>42 Advanced Operators</a:t>
            </a:r>
            <a:r>
              <a:rPr lang="en-US" sz="1900" cap="none" dirty="0">
                <a:latin typeface="Amasis MT Pro" panose="020B0604020202020204" pitchFamily="18" charset="0"/>
              </a:rPr>
              <a:t> (</a:t>
            </a:r>
            <a:r>
              <a:rPr lang="en-US" sz="1900" cap="none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en-US" sz="1900" cap="none" dirty="0">
                <a:latin typeface="Amasis MT Pro" panose="020B0604020202020204" pitchFamily="18" charset="0"/>
              </a:rPr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6D5B21-29B3-CB73-8039-9B3ACB9BA3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12</a:t>
            </a:fld>
            <a:endParaRPr lang="pt-PT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3B402209-9BFD-3D5A-EFED-783829FE1682}"/>
              </a:ext>
            </a:extLst>
          </p:cNvPr>
          <p:cNvSpPr/>
          <p:nvPr/>
        </p:nvSpPr>
        <p:spPr>
          <a:xfrm>
            <a:off x="4024603" y="2231069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71899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 Dorks</a:t>
            </a:r>
            <a:br>
              <a:rPr lang="en-US" dirty="0"/>
            </a:br>
            <a:r>
              <a:rPr lang="en-US" dirty="0"/>
              <a:t>	Commonly used searches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cap="none" dirty="0">
                <a:latin typeface="Amasis MT Pro" panose="020B0604020202020204" pitchFamily="18" charset="0"/>
              </a:rPr>
              <a:t>Google Hacking Database (</a:t>
            </a:r>
            <a:r>
              <a:rPr lang="en-US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gbhackers (</a:t>
            </a:r>
            <a:r>
              <a:rPr lang="en-US" cap="none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google-dork-list (</a:t>
            </a:r>
            <a:r>
              <a:rPr lang="en-US" cap="none" dirty="0">
                <a:latin typeface="Amasis MT Pro" panose="020B0604020202020204" pitchFamily="18" charset="0"/>
                <a:hlinkClick r:id="rId5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Google Advanced Operators Guide (</a:t>
            </a:r>
            <a:r>
              <a:rPr lang="en-US" cap="none" dirty="0">
                <a:latin typeface="Amasis MT Pro" panose="020B0604020202020204" pitchFamily="18" charset="0"/>
                <a:hlinkClick r:id="rId6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Google Advanced Operators Reference (</a:t>
            </a:r>
            <a:r>
              <a:rPr lang="en-US" cap="none" dirty="0">
                <a:latin typeface="Amasis MT Pro" panose="020B0604020202020204" pitchFamily="18" charset="0"/>
                <a:hlinkClick r:id="rId7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endParaRPr lang="pt-PT" cap="none" dirty="0">
              <a:latin typeface="Amasis MT Pro" panose="020B0604020202020204" pitchFamily="18" charset="0"/>
            </a:endParaRP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A1BFE898-47AF-4F26-8B46-CE16335C5EBA}"/>
              </a:ext>
            </a:extLst>
          </p:cNvPr>
          <p:cNvSpPr/>
          <p:nvPr/>
        </p:nvSpPr>
        <p:spPr>
          <a:xfrm>
            <a:off x="4253516" y="2282887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49448B-2B32-EA31-9CBD-251947543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13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79766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353DF-E08B-5139-444F-F7A34D2AC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Awareness</a:t>
            </a:r>
            <a:endParaRPr lang="pt-PT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FD1544-9FB1-0115-CB55-678A77ADC5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1385C0-A5D5-5703-1A39-FC2D329C5E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14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2019322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are </a:t>
            </a:r>
            <a:r>
              <a:rPr lang="en-US" b="1" u="sng" dirty="0"/>
              <a:t>YOU</a:t>
            </a:r>
            <a:br>
              <a:rPr lang="en-US" dirty="0"/>
            </a:br>
            <a:r>
              <a:rPr lang="en-US" dirty="0"/>
              <a:t>	</a:t>
            </a:r>
            <a:r>
              <a:rPr lang="en-US" u="sng" dirty="0"/>
              <a:t>Search yourself</a:t>
            </a:r>
            <a:endParaRPr lang="pt-PT" u="sn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cap="none" dirty="0">
                <a:latin typeface="Amasis MT Pro" panose="020B0604020202020204" pitchFamily="18" charset="0"/>
              </a:rPr>
              <a:t>Search your name on Google and analyze the results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As you saw the search can be improved</a:t>
            </a:r>
          </a:p>
          <a:p>
            <a:pPr marL="0" indent="0">
              <a:buNone/>
            </a:pPr>
            <a:endParaRPr lang="en-US" sz="1100" cap="none" dirty="0">
              <a:latin typeface="Amasis MT Pro" panose="020B0604020202020204" pitchFamily="18" charset="0"/>
            </a:endParaRPr>
          </a:p>
          <a:p>
            <a:r>
              <a:rPr lang="en-US" cap="none" dirty="0">
                <a:latin typeface="Amasis MT Pro" panose="020B0604020202020204" pitchFamily="18" charset="0"/>
              </a:rPr>
              <a:t>Some results can/will include: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Family and Friends</a:t>
            </a:r>
          </a:p>
          <a:p>
            <a:pPr lvl="1"/>
            <a:r>
              <a:rPr lang="en-US" cap="none" dirty="0">
                <a:latin typeface="Amasis MT Pro" panose="020B0604020202020204" pitchFamily="18" charset="0"/>
              </a:rPr>
              <a:t>Work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School grades</a:t>
            </a:r>
          </a:p>
          <a:p>
            <a:pPr lvl="1"/>
            <a:r>
              <a:rPr lang="en-US" cap="none" dirty="0">
                <a:latin typeface="Amasis MT Pro" panose="020B0604020202020204" pitchFamily="18" charset="0"/>
              </a:rPr>
              <a:t>BI - Identity Card Number (yes)</a:t>
            </a:r>
          </a:p>
          <a:p>
            <a:pPr lvl="1"/>
            <a:r>
              <a:rPr lang="en-US" cap="none" dirty="0">
                <a:latin typeface="Amasis MT Pro" panose="020B0604020202020204" pitchFamily="18" charset="0"/>
              </a:rPr>
              <a:t>NIF – Tax Identification Number</a:t>
            </a:r>
          </a:p>
          <a:p>
            <a:endParaRPr lang="en-US" sz="1100" dirty="0">
              <a:latin typeface="Amasis MT Pro" panose="020B0604020202020204" pitchFamily="18" charset="0"/>
            </a:endParaRPr>
          </a:p>
          <a:p>
            <a:r>
              <a:rPr lang="en-US" cap="none" dirty="0">
                <a:latin typeface="Amasis MT Pro" panose="020B0604020202020204" pitchFamily="18" charset="0"/>
              </a:rPr>
              <a:t>That is typically information to </a:t>
            </a:r>
            <a:r>
              <a:rPr lang="en-US" b="1" cap="none" dirty="0">
                <a:latin typeface="Amasis MT Pro" panose="020B0604020202020204" pitchFamily="18" charset="0"/>
              </a:rPr>
              <a:t>verify </a:t>
            </a:r>
            <a:r>
              <a:rPr lang="en-US" b="1" dirty="0">
                <a:latin typeface="Amasis MT Pro" panose="020B0604020202020204" pitchFamily="18" charset="0"/>
              </a:rPr>
              <a:t>your identity</a:t>
            </a:r>
            <a:r>
              <a:rPr lang="en-US" dirty="0">
                <a:latin typeface="Amasis MT Pro" panose="020B0604020202020204" pitchFamily="18" charset="0"/>
              </a:rPr>
              <a:t> over a phone call.</a:t>
            </a:r>
            <a:endParaRPr lang="en-US" cap="none" dirty="0">
              <a:latin typeface="Amasis MT Pro" panose="020B0604020202020204" pitchFamily="18" charset="0"/>
            </a:endParaRPr>
          </a:p>
          <a:p>
            <a:pPr marL="0" indent="0">
              <a:buNone/>
            </a:pPr>
            <a:endParaRPr lang="en-US" cap="none" dirty="0">
              <a:latin typeface="Amasis MT Pro" panose="020B0604020202020204" pitchFamily="18" charset="0"/>
            </a:endParaRPr>
          </a:p>
          <a:p>
            <a:endParaRPr lang="pt-PT" cap="none" dirty="0">
              <a:latin typeface="Amasis MT Pro" panose="020B06040202020202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5D0C86-5F63-724F-817A-D215F41A3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15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5136463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Awareness</a:t>
            </a:r>
            <a:br>
              <a:rPr lang="en-US" dirty="0"/>
            </a:br>
            <a:r>
              <a:rPr lang="en-US" dirty="0"/>
              <a:t>	The internet sees you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cap="none" dirty="0">
                <a:latin typeface="Amasis MT Pro" panose="020B0604020202020204" pitchFamily="18" charset="0"/>
              </a:rPr>
              <a:t>Posted information privately can get publicly and world available by someone else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When information is posted</a:t>
            </a:r>
          </a:p>
          <a:p>
            <a:pPr lvl="1"/>
            <a:r>
              <a:rPr lang="en-US" cap="none" dirty="0">
                <a:latin typeface="Amasis MT Pro" panose="020B0604020202020204" pitchFamily="18" charset="0"/>
              </a:rPr>
              <a:t>Shows where you are at that time (habits &amp; routines)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Information on the picture</a:t>
            </a:r>
          </a:p>
          <a:p>
            <a:pPr lvl="1"/>
            <a:r>
              <a:rPr lang="en-US" cap="none" dirty="0">
                <a:latin typeface="Amasis MT Pro" panose="020B0604020202020204" pitchFamily="18" charset="0"/>
              </a:rPr>
              <a:t>Metadata/Geolocation</a:t>
            </a:r>
          </a:p>
          <a:p>
            <a:r>
              <a:rPr lang="en-US" dirty="0">
                <a:latin typeface="Amasis MT Pro" panose="020B0604020202020204" pitchFamily="18" charset="0"/>
              </a:rPr>
              <a:t>What companies know about us </a:t>
            </a:r>
            <a:r>
              <a:rPr lang="pt-PT" cap="none" dirty="0">
                <a:latin typeface="Amasis MT Pro" panose="020B0604020202020204" pitchFamily="18" charset="0"/>
              </a:rPr>
              <a:t>(</a:t>
            </a:r>
            <a:r>
              <a:rPr lang="pt-PT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pt-PT" cap="none" dirty="0">
                <a:latin typeface="Amasis MT Pro" panose="020B0604020202020204" pitchFamily="18" charset="0"/>
              </a:rPr>
              <a:t>)</a:t>
            </a:r>
            <a:endParaRPr lang="en-US" dirty="0">
              <a:latin typeface="Amasis MT Pro" panose="020B0604020202020204" pitchFamily="18" charset="0"/>
            </a:endParaRPr>
          </a:p>
          <a:p>
            <a:r>
              <a:rPr lang="en-US" cap="none" dirty="0">
                <a:latin typeface="Amasis MT Pro" panose="020B0604020202020204" pitchFamily="18" charset="0"/>
              </a:rPr>
              <a:t>What do we teach our kids? Do we teach?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They are connected/exposed to 5,19 billion people (64,6% of world population)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Social networ</a:t>
            </a:r>
            <a:r>
              <a:rPr lang="en-US" dirty="0">
                <a:latin typeface="Amasis MT Pro" panose="020B0604020202020204" pitchFamily="18" charset="0"/>
              </a:rPr>
              <a:t>ks</a:t>
            </a:r>
          </a:p>
          <a:p>
            <a:pPr lvl="1"/>
            <a:r>
              <a:rPr lang="en-US" cap="none" dirty="0">
                <a:latin typeface="Amasis MT Pro" panose="020B0604020202020204" pitchFamily="18" charset="0"/>
              </a:rPr>
              <a:t>If you don’t </a:t>
            </a:r>
            <a:r>
              <a:rPr lang="en-US" dirty="0">
                <a:latin typeface="Amasis MT Pro" panose="020B0604020202020204" pitchFamily="18" charset="0"/>
              </a:rPr>
              <a:t>have a social media account, I’ll create one for you and talk to your friends and family</a:t>
            </a:r>
            <a:endParaRPr lang="en-US" cap="none" dirty="0">
              <a:latin typeface="Amasis MT Pro" panose="020B06040202020202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5FB715-A425-98B4-7A79-24B8B14EE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16</a:t>
            </a:fld>
            <a:endParaRPr lang="pt-PT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B0703DD2-14F3-FDC8-5313-A9A59AC7FE8A}"/>
              </a:ext>
            </a:extLst>
          </p:cNvPr>
          <p:cNvSpPr/>
          <p:nvPr/>
        </p:nvSpPr>
        <p:spPr>
          <a:xfrm>
            <a:off x="4856372" y="4224649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913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353DF-E08B-5139-444F-F7A34D2AC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Internet Search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FD1544-9FB1-0115-CB55-678A77ADC5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1385C0-A5D5-5703-1A39-FC2D329C5E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17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1512408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Internet Search</a:t>
            </a:r>
            <a:br>
              <a:rPr lang="en-US" dirty="0"/>
            </a:br>
            <a:r>
              <a:rPr lang="en-US" dirty="0"/>
              <a:t>	Pay slip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cap="none" dirty="0">
                <a:latin typeface="Amasis MT Pro" panose="020B0604020202020204" pitchFamily="18" charset="0"/>
              </a:rPr>
              <a:t>Don’t open links just because they are available. </a:t>
            </a:r>
          </a:p>
          <a:p>
            <a:pPr lvl="1"/>
            <a:r>
              <a:rPr lang="en-US" cap="none" dirty="0">
                <a:latin typeface="Amasis MT Pro" panose="020B0604020202020204" pitchFamily="18" charset="0"/>
              </a:rPr>
              <a:t>It’s like entering a house just because the door was open. Would you do that ?</a:t>
            </a:r>
          </a:p>
          <a:p>
            <a:endParaRPr lang="en-US" sz="1000" cap="none" dirty="0">
              <a:latin typeface="Amasis MT Pro" panose="020B0604020202020204" pitchFamily="18" charset="0"/>
            </a:endParaRPr>
          </a:p>
          <a:p>
            <a:r>
              <a:rPr lang="en-US" cap="none" dirty="0">
                <a:latin typeface="Amasis MT Pro" panose="020B0604020202020204" pitchFamily="18" charset="0"/>
              </a:rPr>
              <a:t>Google Search (</a:t>
            </a:r>
            <a:r>
              <a:rPr lang="en-US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         (</a:t>
            </a:r>
            <a:r>
              <a:rPr lang="en-US" cap="none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dirty="0">
                <a:latin typeface="Amasis MT Pro" panose="020B0604020202020204" pitchFamily="18" charset="0"/>
              </a:rPr>
              <a:t>Bing Search (</a:t>
            </a:r>
            <a:r>
              <a:rPr lang="en-US" dirty="0">
                <a:latin typeface="Amasis MT Pro" panose="020B0604020202020204" pitchFamily="18" charset="0"/>
                <a:hlinkClick r:id="rId5"/>
              </a:rPr>
              <a:t>link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r>
              <a:rPr lang="en-US" dirty="0">
                <a:latin typeface="Amasis MT Pro" panose="020B0604020202020204" pitchFamily="18" charset="0"/>
              </a:rPr>
              <a:t>Yahoo Search (</a:t>
            </a:r>
            <a:r>
              <a:rPr lang="en-US" dirty="0">
                <a:latin typeface="Amasis MT Pro" panose="020B0604020202020204" pitchFamily="18" charset="0"/>
                <a:hlinkClick r:id="rId6"/>
              </a:rPr>
              <a:t>link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r>
              <a:rPr lang="en-US" dirty="0">
                <a:latin typeface="Amasis MT Pro" panose="020B0604020202020204" pitchFamily="18" charset="0"/>
              </a:rPr>
              <a:t>“recibo de vencimento” filetype:pdf</a:t>
            </a:r>
          </a:p>
          <a:p>
            <a:pPr lvl="1"/>
            <a:r>
              <a:rPr lang="pt-PT" dirty="0">
                <a:latin typeface="Amasis MT Pro" panose="020B0604020202020204" pitchFamily="18" charset="0"/>
              </a:rPr>
              <a:t>“recibo de vencimento” – keywords to look for</a:t>
            </a:r>
          </a:p>
          <a:p>
            <a:pPr lvl="1"/>
            <a:r>
              <a:rPr lang="pt-PT" dirty="0">
                <a:latin typeface="Amasis MT Pro" panose="020B0604020202020204" pitchFamily="18" charset="0"/>
              </a:rPr>
              <a:t>filetype:pdf - only pdf files</a:t>
            </a:r>
          </a:p>
          <a:p>
            <a:pPr marL="0" indent="0">
              <a:buNone/>
            </a:pPr>
            <a:endParaRPr lang="pt-PT" sz="1000" dirty="0">
              <a:latin typeface="Amasis MT Pro" panose="020B0604020202020204" pitchFamily="18" charset="0"/>
            </a:endParaRPr>
          </a:p>
          <a:p>
            <a:r>
              <a:rPr lang="pt-PT" dirty="0">
                <a:latin typeface="Amasis MT Pro" panose="020B0604020202020204" pitchFamily="18" charset="0"/>
              </a:rPr>
              <a:t>Available information on pay slips</a:t>
            </a:r>
          </a:p>
          <a:p>
            <a:pPr lvl="1"/>
            <a:r>
              <a:rPr lang="en-US" sz="1800" dirty="0">
                <a:latin typeface="Amasis MT Pro" panose="020B0604020202020204" pitchFamily="18" charset="0"/>
              </a:rPr>
              <a:t>Full name, address, nif, nib, marital status, number of children</a:t>
            </a:r>
            <a:r>
              <a:rPr lang="pt-PT" sz="1800" dirty="0">
                <a:latin typeface="Amasis MT Pro" panose="020B0604020202020204" pitchFamily="18" charset="0"/>
              </a:rPr>
              <a:t>, ...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25AA9095-F698-43FB-BC42-6CB8440781C6}"/>
              </a:ext>
            </a:extLst>
          </p:cNvPr>
          <p:cNvSpPr/>
          <p:nvPr/>
        </p:nvSpPr>
        <p:spPr>
          <a:xfrm>
            <a:off x="3092169" y="4129813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21DD83D0-4193-4A21-8F69-D0991D076582}"/>
              </a:ext>
            </a:extLst>
          </p:cNvPr>
          <p:cNvSpPr/>
          <p:nvPr/>
        </p:nvSpPr>
        <p:spPr>
          <a:xfrm>
            <a:off x="3153114" y="3322018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8F40FCE1-1480-433F-8925-695271A1E71C}"/>
              </a:ext>
            </a:extLst>
          </p:cNvPr>
          <p:cNvSpPr/>
          <p:nvPr/>
        </p:nvSpPr>
        <p:spPr>
          <a:xfrm>
            <a:off x="2917998" y="3725452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B42A5C-DAFA-B81D-5109-294D27D88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18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1047543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Internet Search</a:t>
            </a:r>
            <a:br>
              <a:rPr lang="en-US" dirty="0"/>
            </a:br>
            <a:r>
              <a:rPr lang="en-US" dirty="0"/>
              <a:t>	 Hacked Websites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cap="none" dirty="0">
                <a:latin typeface="Amasis MT Pro" panose="020B0604020202020204" pitchFamily="18" charset="0"/>
              </a:rPr>
              <a:t>Google Search (</a:t>
            </a:r>
            <a:r>
              <a:rPr lang="en-US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endParaRPr lang="en-US" sz="1000" dirty="0">
              <a:latin typeface="Amasis MT Pro" panose="020B0604020202020204" pitchFamily="18" charset="0"/>
            </a:endParaRPr>
          </a:p>
          <a:p>
            <a:r>
              <a:rPr lang="en-US" dirty="0">
                <a:latin typeface="Amasis MT Pro" panose="020B0604020202020204" pitchFamily="18" charset="0"/>
              </a:rPr>
              <a:t>allintitle:“hacked by” site:pt</a:t>
            </a:r>
          </a:p>
          <a:p>
            <a:pPr lvl="1"/>
            <a:r>
              <a:rPr lang="pt-PT" sz="1800" dirty="0">
                <a:latin typeface="Amasis MT Pro" panose="020B0604020202020204" pitchFamily="18" charset="0"/>
              </a:rPr>
              <a:t>“hacked by” - keyword to look for</a:t>
            </a:r>
          </a:p>
          <a:p>
            <a:pPr lvl="1"/>
            <a:r>
              <a:rPr lang="pt-PT" sz="1800" dirty="0">
                <a:latin typeface="Amasis MT Pro" panose="020B0604020202020204" pitchFamily="18" charset="0"/>
              </a:rPr>
              <a:t>site:pt - only “portuguese” sites (registered portuguese domains)</a:t>
            </a:r>
          </a:p>
          <a:p>
            <a:endParaRPr lang="pt-PT" sz="1000" dirty="0">
              <a:latin typeface="Amasis MT Pro" panose="020B0604020202020204" pitchFamily="18" charset="0"/>
            </a:endParaRPr>
          </a:p>
          <a:p>
            <a:r>
              <a:rPr lang="pt-PT" dirty="0" err="1">
                <a:latin typeface="Amasis MT Pro" panose="020B0604020202020204" pitchFamily="18" charset="0"/>
              </a:rPr>
              <a:t>About</a:t>
            </a:r>
            <a:r>
              <a:rPr lang="pt-PT" dirty="0">
                <a:latin typeface="Amasis MT Pro" panose="020B0604020202020204" pitchFamily="18" charset="0"/>
              </a:rPr>
              <a:t> 10.000 results</a:t>
            </a:r>
          </a:p>
          <a:p>
            <a:pPr lvl="1"/>
            <a:r>
              <a:rPr lang="pt-PT" sz="1800" dirty="0">
                <a:latin typeface="Amasis MT Pro" panose="020B0604020202020204" pitchFamily="18" charset="0"/>
              </a:rPr>
              <a:t>Sites / pages that were “tagged”/”signed”</a:t>
            </a:r>
          </a:p>
          <a:p>
            <a:pPr lvl="1"/>
            <a:r>
              <a:rPr lang="pt-PT" sz="1800" dirty="0">
                <a:latin typeface="Amasis MT Pro" panose="020B0604020202020204" pitchFamily="18" charset="0"/>
              </a:rPr>
              <a:t>Attack and contents changed to show off skills (mainly kids) – compared to street tagging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D79AB3F5-3AB4-4EE7-9BBC-D29A6B9B361B}"/>
              </a:ext>
            </a:extLst>
          </p:cNvPr>
          <p:cNvSpPr/>
          <p:nvPr/>
        </p:nvSpPr>
        <p:spPr>
          <a:xfrm>
            <a:off x="3135086" y="2272937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208D39-5C1D-256A-7FD3-458EF467D0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19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483356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65777-9950-41FF-C4F1-DCFAF627B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$</a:t>
            </a:r>
            <a:r>
              <a:rPr lang="en-US" dirty="0" err="1"/>
              <a:t>whoami</a:t>
            </a:r>
            <a:br>
              <a:rPr lang="en-US" dirty="0"/>
            </a:br>
            <a:r>
              <a:rPr lang="en-US" dirty="0"/>
              <a:t>	</a:t>
            </a:r>
            <a:endParaRPr lang="pt-P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62853B-FB02-BF3A-EB39-86B7BB887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2</a:t>
            </a:fld>
            <a:endParaRPr lang="pt-PT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FF084FAA-7C8E-4A18-9DB5-77BB5597F8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PT" dirty="0"/>
          </a:p>
          <a:p>
            <a:endParaRPr lang="pt-PT" dirty="0"/>
          </a:p>
          <a:p>
            <a:r>
              <a:rPr lang="pt-PT" dirty="0"/>
              <a:t>Pedro Vieira</a:t>
            </a:r>
          </a:p>
          <a:p>
            <a:r>
              <a:rPr lang="pt-PT" dirty="0"/>
              <a:t>Security Engineer @Bosch</a:t>
            </a:r>
          </a:p>
          <a:p>
            <a:r>
              <a:rPr lang="pt-PT" dirty="0"/>
              <a:t>Certified Ethical Hacker</a:t>
            </a:r>
          </a:p>
          <a:p>
            <a:r>
              <a:rPr lang="pt-PT" dirty="0"/>
              <a:t>Degree at University of Minho</a:t>
            </a:r>
          </a:p>
          <a:p>
            <a:endParaRPr lang="pt-PT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4F63EB-5B18-1BFE-DBFD-6477E87134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3389" y="2192301"/>
            <a:ext cx="4494613" cy="3618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4780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Internet Search</a:t>
            </a:r>
            <a:br>
              <a:rPr lang="en-US" dirty="0"/>
            </a:br>
            <a:r>
              <a:rPr lang="en-US" dirty="0"/>
              <a:t>	Curriculum Vitae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89426"/>
            <a:ext cx="8596668" cy="3880773"/>
          </a:xfrm>
        </p:spPr>
        <p:txBody>
          <a:bodyPr>
            <a:noAutofit/>
          </a:bodyPr>
          <a:lstStyle/>
          <a:p>
            <a:r>
              <a:rPr lang="en-US" cap="none" dirty="0">
                <a:latin typeface="Amasis MT Pro" panose="020B0604020202020204" pitchFamily="18" charset="0"/>
              </a:rPr>
              <a:t>Google Search (</a:t>
            </a:r>
            <a:r>
              <a:rPr lang="en-US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 </a:t>
            </a:r>
          </a:p>
          <a:p>
            <a:r>
              <a:rPr lang="en-US" dirty="0">
                <a:latin typeface="Amasis MT Pro" panose="020B0604020202020204" pitchFamily="18" charset="0"/>
              </a:rPr>
              <a:t>Google Search - List site/directories contents (</a:t>
            </a:r>
            <a:r>
              <a:rPr lang="en-US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r>
              <a:rPr lang="en-US" dirty="0">
                <a:latin typeface="Amasis MT Pro" panose="020B0604020202020204" pitchFamily="18" charset="0"/>
              </a:rPr>
              <a:t>“curriculum vitae” filetype:pdf inurl:upload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“curriculum vitae” – keywords to look for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filetype:pdf - only pdf files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inurl:upload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Curriculum Vitae</a:t>
            </a:r>
          </a:p>
          <a:p>
            <a:pPr lvl="1"/>
            <a:r>
              <a:rPr lang="en-US" sz="1800" cap="none" dirty="0">
                <a:latin typeface="Amasis MT Pro" panose="020B0604020202020204" pitchFamily="18" charset="0"/>
              </a:rPr>
              <a:t>Sending CV with too much information – what is too much </a:t>
            </a:r>
            <a:r>
              <a:rPr lang="en-US" sz="1800" cap="none" dirty="0">
                <a:latin typeface="Amasis MT Pro" panose="020B0604020202020204" pitchFamily="18" charset="0"/>
                <a:sym typeface="Wingdings" panose="05000000000000000000" pitchFamily="2" charset="2"/>
              </a:rPr>
              <a:t></a:t>
            </a:r>
            <a:endParaRPr lang="en-US" sz="1800" cap="none" dirty="0">
              <a:latin typeface="Amasis MT Pro" panose="020B0604020202020204" pitchFamily="18" charset="0"/>
            </a:endParaRPr>
          </a:p>
          <a:p>
            <a:pPr lvl="2"/>
            <a:r>
              <a:rPr lang="en-US" sz="1600" cap="none" dirty="0">
                <a:latin typeface="Amasis MT Pro" panose="020B0604020202020204" pitchFamily="18" charset="0"/>
              </a:rPr>
              <a:t>Home address – Street View</a:t>
            </a:r>
            <a:endParaRPr lang="pt-PT" sz="1600" cap="none" dirty="0">
              <a:latin typeface="Amasis MT Pro" panose="020B0604020202020204" pitchFamily="18" charset="0"/>
            </a:endParaRPr>
          </a:p>
          <a:p>
            <a:r>
              <a:rPr lang="en-US" dirty="0">
                <a:latin typeface="Amasis MT Pro" panose="020B0604020202020204" pitchFamily="18" charset="0"/>
              </a:rPr>
              <a:t>Professional information phishing</a:t>
            </a:r>
          </a:p>
          <a:p>
            <a:pPr lvl="1"/>
            <a:r>
              <a:rPr lang="en-US" sz="1800" dirty="0">
                <a:latin typeface="Amasis MT Pro" panose="020B0604020202020204" pitchFamily="18" charset="0"/>
              </a:rPr>
              <a:t>Fake job adds (Is this a thing?)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21DD83D0-4193-4A21-8F69-D0991D076582}"/>
              </a:ext>
            </a:extLst>
          </p:cNvPr>
          <p:cNvSpPr/>
          <p:nvPr/>
        </p:nvSpPr>
        <p:spPr>
          <a:xfrm>
            <a:off x="3181106" y="2323643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8F40FCE1-1480-433F-8925-695271A1E71C}"/>
              </a:ext>
            </a:extLst>
          </p:cNvPr>
          <p:cNvSpPr/>
          <p:nvPr/>
        </p:nvSpPr>
        <p:spPr>
          <a:xfrm>
            <a:off x="6168129" y="2719516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B42A5C-DAFA-B81D-5109-294D27D88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20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3638803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353DF-E08B-5139-444F-F7A34D2AC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True stories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FD1544-9FB1-0115-CB55-678A77ADC5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1385C0-A5D5-5703-1A39-FC2D329C5E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21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398016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True stories</a:t>
            </a:r>
            <a:br>
              <a:rPr lang="en-US" dirty="0"/>
            </a:br>
            <a:r>
              <a:rPr lang="en-US" dirty="0"/>
              <a:t>	Healthy Meal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Amasis MT Pro" panose="020B0604020202020204" pitchFamily="18" charset="0"/>
              </a:rPr>
              <a:t>Someone posted a photo of healthy meal during COVID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Working remotely on in the usual business environment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Company laptop was in the background</a:t>
            </a:r>
          </a:p>
          <a:p>
            <a:pPr lvl="2"/>
            <a:r>
              <a:rPr lang="en-US" dirty="0">
                <a:latin typeface="Amasis MT Pro" panose="020B0604020202020204" pitchFamily="18" charset="0"/>
              </a:rPr>
              <a:t>Zoomed in and was possible to read emails</a:t>
            </a:r>
          </a:p>
          <a:p>
            <a:pPr lvl="2"/>
            <a:r>
              <a:rPr lang="en-US" dirty="0">
                <a:latin typeface="Amasis MT Pro" panose="020B0604020202020204" pitchFamily="18" charset="0"/>
              </a:rPr>
              <a:t>Company private information could be leaked</a:t>
            </a:r>
          </a:p>
          <a:p>
            <a:pPr lvl="2"/>
            <a:r>
              <a:rPr lang="en-US" dirty="0">
                <a:latin typeface="Amasis MT Pro" panose="020B0604020202020204" pitchFamily="18" charset="0"/>
              </a:rPr>
              <a:t>Personal information on other persons was showing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Social Media Apps use OCR</a:t>
            </a:r>
          </a:p>
          <a:p>
            <a:pPr lvl="2"/>
            <a:r>
              <a:rPr lang="en-US" dirty="0">
                <a:latin typeface="Amasis MT Pro" panose="020B0604020202020204" pitchFamily="18" charset="0"/>
              </a:rPr>
              <a:t>Means they also read the emails</a:t>
            </a:r>
          </a:p>
          <a:p>
            <a:pPr lvl="2"/>
            <a:r>
              <a:rPr lang="en-US" dirty="0">
                <a:latin typeface="Amasis MT Pro" panose="020B0604020202020204" pitchFamily="18" charset="0"/>
              </a:rPr>
              <a:t>And everyone else on that social media could get the same information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4C4E4C-7FAA-1021-D27C-957401200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22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3835208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True stories</a:t>
            </a:r>
            <a:br>
              <a:rPr lang="en-US" dirty="0"/>
            </a:br>
            <a:r>
              <a:rPr lang="en-US" dirty="0"/>
              <a:t>	Quiet vacations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cap="none" dirty="0">
                <a:latin typeface="Amasis MT Pro" panose="020B0604020202020204" pitchFamily="18" charset="0"/>
              </a:rPr>
              <a:t>Long last deserving vacations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Too many friends at destination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So, warn no one and just relax on vacations</a:t>
            </a:r>
            <a:endParaRPr lang="en-US" cap="none" dirty="0">
              <a:latin typeface="Amasis MT Pro" panose="020B0604020202020204" pitchFamily="18" charset="0"/>
            </a:endParaRPr>
          </a:p>
          <a:p>
            <a:r>
              <a:rPr lang="en-US" cap="none" dirty="0">
                <a:latin typeface="Amasis MT Pro" panose="020B0604020202020204" pitchFamily="18" charset="0"/>
              </a:rPr>
              <a:t>I posted a picture on social media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My friends were alerted I was nearby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Friends on that location called me on the phone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Everyone else knew I was not home</a:t>
            </a:r>
          </a:p>
          <a:p>
            <a:pPr lvl="2"/>
            <a:r>
              <a:rPr lang="en-US" dirty="0">
                <a:latin typeface="Amasis MT Pro" panose="020B0604020202020204" pitchFamily="18" charset="0"/>
              </a:rPr>
              <a:t>Burglars love that kind of information</a:t>
            </a:r>
          </a:p>
          <a:p>
            <a:pPr lvl="2"/>
            <a:r>
              <a:rPr lang="en-US" dirty="0">
                <a:latin typeface="Amasis MT Pro" panose="020B0604020202020204" pitchFamily="18" charset="0"/>
              </a:rPr>
              <a:t>Not public profile. At least I think it is not (rules change)</a:t>
            </a:r>
          </a:p>
          <a:p>
            <a:pPr lvl="2"/>
            <a:r>
              <a:rPr lang="en-US" dirty="0">
                <a:latin typeface="Amasis MT Pro" panose="020B0604020202020204" pitchFamily="18" charset="0"/>
              </a:rPr>
              <a:t>Someone could have shared the photo with the world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4C4E4C-7FAA-1021-D27C-957401200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23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2419660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True stories</a:t>
            </a:r>
            <a:br>
              <a:rPr lang="en-US" dirty="0"/>
            </a:br>
            <a:r>
              <a:rPr lang="en-US" dirty="0"/>
              <a:t>	Store Credit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cap="none" dirty="0">
                <a:latin typeface="Amasis MT Pro" panose="020B0604020202020204" pitchFamily="18" charset="0"/>
              </a:rPr>
              <a:t>Buying a book for almost no money 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How I was able to get money just by having the right information</a:t>
            </a:r>
          </a:p>
          <a:p>
            <a:pPr lvl="1"/>
            <a:r>
              <a:rPr lang="en-US" cap="none" dirty="0">
                <a:latin typeface="Amasis MT Pro" panose="020B0604020202020204" pitchFamily="18" charset="0"/>
              </a:rPr>
              <a:t>Store cle</a:t>
            </a:r>
            <a:r>
              <a:rPr lang="en-US" dirty="0">
                <a:latin typeface="Amasis MT Pro" panose="020B0604020202020204" pitchFamily="18" charset="0"/>
              </a:rPr>
              <a:t>rk asked for store customer card</a:t>
            </a:r>
          </a:p>
          <a:p>
            <a:pPr lvl="1"/>
            <a:r>
              <a:rPr lang="en-US" cap="none" dirty="0">
                <a:latin typeface="Amasis MT Pro" panose="020B0604020202020204" pitchFamily="18" charset="0"/>
              </a:rPr>
              <a:t>Gave mobile number and full name</a:t>
            </a:r>
            <a:endParaRPr lang="en-US" dirty="0">
              <a:latin typeface="Amasis MT Pro" panose="020B0604020202020204" pitchFamily="18" charset="0"/>
            </a:endParaRPr>
          </a:p>
          <a:p>
            <a:pPr lvl="1"/>
            <a:r>
              <a:rPr lang="en-US" cap="none" dirty="0">
                <a:latin typeface="Amasis MT Pro" panose="020B0604020202020204" pitchFamily="18" charset="0"/>
              </a:rPr>
              <a:t>Store clerk asked if I wanted to use balance credit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I accepted and little had to pay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Mobile and full name were not mine </a:t>
            </a:r>
            <a:r>
              <a:rPr lang="en-US" dirty="0">
                <a:latin typeface="Amasis MT Pro" panose="020B0604020202020204" pitchFamily="18" charset="0"/>
                <a:sym typeface="Wingdings" panose="05000000000000000000" pitchFamily="2" charset="2"/>
              </a:rPr>
              <a:t></a:t>
            </a:r>
            <a:endParaRPr lang="en-US" dirty="0">
              <a:latin typeface="Amasis MT Pro" panose="020B06040202020202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4C4E4C-7FAA-1021-D27C-957401200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24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0700787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True stories</a:t>
            </a:r>
            <a:br>
              <a:rPr lang="pt-PT" dirty="0"/>
            </a:br>
            <a:r>
              <a:rPr lang="pt-PT" dirty="0"/>
              <a:t>	</a:t>
            </a:r>
            <a:r>
              <a:rPr lang="pt-PT" sz="2800" dirty="0"/>
              <a:t>Customer Information – GDPR where are you?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PT" dirty="0">
                <a:latin typeface="Amasis MT Pro" panose="020B0604020202020204" pitchFamily="18" charset="0"/>
                <a:sym typeface="Wingdings" panose="05000000000000000000" pitchFamily="2" charset="2"/>
              </a:rPr>
              <a:t>taxpayer identification number</a:t>
            </a:r>
          </a:p>
          <a:p>
            <a:pPr lvl="1"/>
            <a:r>
              <a:rPr lang="pt-PT" dirty="0">
                <a:latin typeface="Amasis MT Pro" panose="020B0604020202020204" pitchFamily="18" charset="0"/>
                <a:sym typeface="Wingdings" panose="05000000000000000000" pitchFamily="2" charset="2"/>
              </a:rPr>
              <a:t>Requesting invoice with NIF</a:t>
            </a:r>
          </a:p>
          <a:p>
            <a:pPr lvl="1"/>
            <a:r>
              <a:rPr lang="pt-PT" dirty="0">
                <a:latin typeface="Amasis MT Pro" panose="020B0604020202020204" pitchFamily="18" charset="0"/>
                <a:sym typeface="Wingdings" panose="05000000000000000000" pitchFamily="2" charset="2"/>
              </a:rPr>
              <a:t>Invoice filled with: </a:t>
            </a:r>
          </a:p>
          <a:p>
            <a:pPr lvl="2"/>
            <a:r>
              <a:rPr lang="pt-PT" dirty="0">
                <a:latin typeface="Amasis MT Pro" panose="020B0604020202020204" pitchFamily="18" charset="0"/>
                <a:sym typeface="Wingdings" panose="05000000000000000000" pitchFamily="2" charset="2"/>
              </a:rPr>
              <a:t>Name</a:t>
            </a:r>
          </a:p>
          <a:p>
            <a:pPr lvl="2"/>
            <a:r>
              <a:rPr lang="pt-PT" dirty="0">
                <a:latin typeface="Amasis MT Pro" panose="020B0604020202020204" pitchFamily="18" charset="0"/>
                <a:sym typeface="Wingdings" panose="05000000000000000000" pitchFamily="2" charset="2"/>
              </a:rPr>
              <a:t>Address</a:t>
            </a:r>
          </a:p>
          <a:p>
            <a:r>
              <a:rPr lang="pt-PT" dirty="0">
                <a:latin typeface="Amasis MT Pro" panose="020B0604020202020204" pitchFamily="18" charset="0"/>
                <a:sym typeface="Wingdings" panose="05000000000000000000" pitchFamily="2" charset="2"/>
              </a:rPr>
              <a:t>Phone number</a:t>
            </a:r>
          </a:p>
          <a:p>
            <a:pPr lvl="1"/>
            <a:r>
              <a:rPr lang="pt-PT" dirty="0">
                <a:latin typeface="Amasis MT Pro" panose="020B0604020202020204" pitchFamily="18" charset="0"/>
                <a:sym typeface="Wingdings" panose="05000000000000000000" pitchFamily="2" charset="2"/>
              </a:rPr>
              <a:t>Updating client data in store</a:t>
            </a:r>
          </a:p>
          <a:p>
            <a:pPr lvl="2"/>
            <a:r>
              <a:rPr lang="pt-PT" dirty="0">
                <a:latin typeface="Amasis MT Pro" panose="020B0604020202020204" pitchFamily="18" charset="0"/>
                <a:sym typeface="Wingdings" panose="05000000000000000000" pitchFamily="2" charset="2"/>
              </a:rPr>
              <a:t>Email and address</a:t>
            </a:r>
          </a:p>
          <a:p>
            <a:r>
              <a:rPr lang="pt-PT" dirty="0">
                <a:latin typeface="Amasis MT Pro" panose="020B0604020202020204" pitchFamily="18" charset="0"/>
                <a:sym typeface="Wingdings" panose="05000000000000000000" pitchFamily="2" charset="2"/>
              </a:rPr>
              <a:t>Returing equipments</a:t>
            </a:r>
          </a:p>
          <a:p>
            <a:pPr lvl="1"/>
            <a:r>
              <a:rPr lang="pt-PT" dirty="0">
                <a:latin typeface="Amasis MT Pro" panose="020B0604020202020204" pitchFamily="18" charset="0"/>
                <a:sym typeface="Wingdings" panose="05000000000000000000" pitchFamily="2" charset="2"/>
              </a:rPr>
              <a:t>On returning was asked for Citizen Card</a:t>
            </a:r>
          </a:p>
          <a:p>
            <a:pPr lvl="1"/>
            <a:endParaRPr lang="pt-PT" dirty="0">
              <a:latin typeface="Amasis MT Pro" panose="020B0604020202020204" pitchFamily="18" charset="0"/>
              <a:sym typeface="Wingdings" panose="05000000000000000000" pitchFamily="2" charset="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4C4E4C-7FAA-1021-D27C-957401200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25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2835402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Awareness</a:t>
            </a:r>
            <a:br>
              <a:rPr lang="en-US" dirty="0"/>
            </a:br>
            <a:r>
              <a:rPr lang="en-US" dirty="0"/>
              <a:t>	 Browser F12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cap="none" dirty="0">
                <a:latin typeface="Amasis MT Pro" panose="020B0604020202020204" pitchFamily="18" charset="0"/>
              </a:rPr>
              <a:t>1 - Type </a:t>
            </a:r>
            <a:r>
              <a:rPr lang="en-US" cap="none" dirty="0" err="1">
                <a:latin typeface="Amasis MT Pro" panose="020B0604020202020204" pitchFamily="18" charset="0"/>
              </a:rPr>
              <a:t>url</a:t>
            </a:r>
            <a:r>
              <a:rPr lang="en-US" cap="none" dirty="0">
                <a:latin typeface="Amasis MT Pro" panose="020B0604020202020204" pitchFamily="18" charset="0"/>
              </a:rPr>
              <a:t> on browser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2 - Page is requested from the internet</a:t>
            </a:r>
          </a:p>
          <a:p>
            <a:r>
              <a:rPr lang="en-US" dirty="0">
                <a:latin typeface="Amasis MT Pro" panose="020B0604020202020204" pitchFamily="18" charset="0"/>
              </a:rPr>
              <a:t>3 - Page is displayed from local data (previously downloaded)</a:t>
            </a:r>
            <a:endParaRPr lang="en-US" cap="none" dirty="0">
              <a:latin typeface="Amasis MT Pro" panose="020B0604020202020204" pitchFamily="18" charset="0"/>
            </a:endParaRPr>
          </a:p>
          <a:p>
            <a:endParaRPr lang="en-US" dirty="0">
              <a:latin typeface="Amasis MT Pro" panose="020B0604020202020204" pitchFamily="18" charset="0"/>
            </a:endParaRPr>
          </a:p>
          <a:p>
            <a:r>
              <a:rPr lang="en-US" cap="none" dirty="0">
                <a:latin typeface="Amasis MT Pro" panose="020B0604020202020204" pitchFamily="18" charset="0"/>
              </a:rPr>
              <a:t>Show password text on password field</a:t>
            </a:r>
          </a:p>
          <a:p>
            <a:r>
              <a:rPr lang="en-US" dirty="0">
                <a:latin typeface="Amasis MT Pro" panose="020B0604020202020204" pitchFamily="18" charset="0"/>
              </a:rPr>
              <a:t>Did you ask for a screenshot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Let me just change some data</a:t>
            </a:r>
          </a:p>
          <a:p>
            <a:endParaRPr lang="pt-PT" cap="none" dirty="0">
              <a:latin typeface="Amasis MT Pro" panose="020B06040202020202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7B04B1-52D7-997A-DC50-8C5CABA5E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26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1215302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353DF-E08B-5139-444F-F7A34D2AC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OSINT Portugal</a:t>
            </a:r>
            <a:endParaRPr lang="pt-PT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FD1544-9FB1-0115-CB55-678A77ADC5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7A2473-B877-E125-6169-42F4CC0315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27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4393909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OSINT</a:t>
            </a:r>
            <a:br>
              <a:rPr lang="en-US" dirty="0"/>
            </a:br>
            <a:r>
              <a:rPr lang="en-US" dirty="0"/>
              <a:t>	Portugal – Public contracts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cap="none" dirty="0">
                <a:latin typeface="Amasis MT Pro" panose="020B0604020202020204" pitchFamily="18" charset="0"/>
              </a:rPr>
              <a:t>Base (</a:t>
            </a:r>
            <a:r>
              <a:rPr lang="en-US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en-US" cap="none" dirty="0">
                <a:latin typeface="Amasis MT Pro" panose="020B0604020202020204" pitchFamily="18" charset="0"/>
              </a:rPr>
              <a:t>The example (</a:t>
            </a:r>
            <a:r>
              <a:rPr lang="en-US" cap="none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dirty="0">
                <a:latin typeface="Amasis MT Pro" panose="020B0604020202020204" pitchFamily="18" charset="0"/>
              </a:rPr>
              <a:t>PDF of contract with PII strikethrough (</a:t>
            </a:r>
            <a:r>
              <a:rPr lang="en-US" dirty="0">
                <a:latin typeface="Amasis MT Pro" panose="020B0604020202020204" pitchFamily="18" charset="0"/>
                <a:hlinkClick r:id="rId5"/>
              </a:rPr>
              <a:t>link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Open with pdf reader and delete the strikethrough boxes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Name of employee who edited the document</a:t>
            </a:r>
          </a:p>
          <a:p>
            <a:pPr lvl="2"/>
            <a:r>
              <a:rPr lang="en-US" dirty="0">
                <a:latin typeface="Amasis MT Pro" panose="020B0604020202020204" pitchFamily="18" charset="0"/>
              </a:rPr>
              <a:t>Information on UA, LinkedIn, Facebook, …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Metadata: “KONICA MINOLTA bizhub C454”</a:t>
            </a:r>
          </a:p>
          <a:p>
            <a:r>
              <a:rPr lang="en-US" dirty="0">
                <a:latin typeface="Amasis MT Pro" panose="020B0604020202020204" pitchFamily="18" charset="0"/>
              </a:rPr>
              <a:t>Information leaked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Full Names, nif, addresses</a:t>
            </a:r>
          </a:p>
          <a:p>
            <a:endParaRPr lang="en-US" cap="none" dirty="0">
              <a:latin typeface="Amasis MT Pro" panose="020B0604020202020204" pitchFamily="18" charset="0"/>
            </a:endParaRPr>
          </a:p>
          <a:p>
            <a:endParaRPr lang="en-US" cap="none" dirty="0">
              <a:latin typeface="Amasis MT Pro" panose="020B0604020202020204" pitchFamily="18" charset="0"/>
            </a:endParaRPr>
          </a:p>
          <a:p>
            <a:endParaRPr lang="pt-PT" cap="none" dirty="0">
              <a:latin typeface="Amasis MT Pro" panose="020B0604020202020204" pitchFamily="18" charset="0"/>
            </a:endParaRP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AE6B1DE8-9A64-4434-9657-224222D6C14F}"/>
              </a:ext>
            </a:extLst>
          </p:cNvPr>
          <p:cNvSpPr/>
          <p:nvPr/>
        </p:nvSpPr>
        <p:spPr>
          <a:xfrm>
            <a:off x="3169920" y="2673531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63D1FA-EB15-5AA1-D75C-75DBE5FEF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28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3028444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OSINT</a:t>
            </a:r>
            <a:br>
              <a:rPr lang="en-US" dirty="0"/>
            </a:br>
            <a:r>
              <a:rPr lang="en-US" dirty="0"/>
              <a:t>	Portugal – Vehicle Information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cap="none" dirty="0">
                <a:latin typeface="Amasis MT Pro" panose="020B0604020202020204" pitchFamily="18" charset="0"/>
              </a:rPr>
              <a:t>Automóvel On-line (</a:t>
            </a:r>
            <a:r>
              <a:rPr lang="en-US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Certidão Permanente Automóvel (</a:t>
            </a:r>
            <a:r>
              <a:rPr lang="en-US" cap="none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License Plate : “89-QS-04” (</a:t>
            </a:r>
            <a:r>
              <a:rPr lang="en-US" dirty="0">
                <a:latin typeface="Amasis MT Pro" panose="020B0604020202020204" pitchFamily="18" charset="0"/>
                <a:hlinkClick r:id="rId5"/>
              </a:rPr>
              <a:t>link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Result</a:t>
            </a:r>
          </a:p>
          <a:p>
            <a:pPr lvl="2"/>
            <a:r>
              <a:rPr lang="en-US" dirty="0">
                <a:latin typeface="Amasis MT Pro" panose="020B0604020202020204" pitchFamily="18" charset="0"/>
              </a:rPr>
              <a:t>Brand: MERCEDES-BENZ</a:t>
            </a:r>
          </a:p>
          <a:p>
            <a:pPr lvl="2"/>
            <a:r>
              <a:rPr lang="en-US" dirty="0">
                <a:latin typeface="Amasis MT Pro" panose="020B0604020202020204" pitchFamily="18" charset="0"/>
              </a:rPr>
              <a:t>VIN: WDD2221631A248762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Example (</a:t>
            </a:r>
            <a:r>
              <a:rPr lang="en-US" dirty="0">
                <a:latin typeface="Amasis MT Pro" panose="020B0604020202020204" pitchFamily="18" charset="0"/>
                <a:hlinkClick r:id="rId6"/>
              </a:rPr>
              <a:t>link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endParaRPr lang="en-US" sz="1000" cap="none" dirty="0">
              <a:latin typeface="Amasis MT Pro" panose="020B0604020202020204" pitchFamily="18" charset="0"/>
            </a:endParaRPr>
          </a:p>
          <a:p>
            <a:r>
              <a:rPr lang="en-US" dirty="0">
                <a:latin typeface="Amasis MT Pro" panose="020B0604020202020204" pitchFamily="18" charset="0"/>
              </a:rPr>
              <a:t>Vehicle Information (</a:t>
            </a:r>
            <a:r>
              <a:rPr lang="en-US" dirty="0">
                <a:latin typeface="Amasis MT Pro" panose="020B0604020202020204" pitchFamily="18" charset="0"/>
                <a:hlinkClick r:id="rId7"/>
              </a:rPr>
              <a:t>link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en-US" cap="none" dirty="0">
                <a:latin typeface="Amasis MT Pro" panose="020B0604020202020204" pitchFamily="18" charset="0"/>
              </a:rPr>
              <a:t>Example (</a:t>
            </a:r>
            <a:r>
              <a:rPr lang="en-US" cap="none" dirty="0">
                <a:latin typeface="Amasis MT Pro" panose="020B0604020202020204" pitchFamily="18" charset="0"/>
                <a:hlinkClick r:id="rId8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Information: Brand, Model, Location, Paint, Delivery Date, Extras, …</a:t>
            </a:r>
            <a:endParaRPr lang="en-US" cap="none" dirty="0">
              <a:latin typeface="Amasis MT Pro" panose="020B0604020202020204" pitchFamily="18" charset="0"/>
            </a:endParaRPr>
          </a:p>
          <a:p>
            <a:r>
              <a:rPr lang="en-US" cap="none" dirty="0">
                <a:latin typeface="Amasis MT Pro" panose="020B0604020202020204" pitchFamily="18" charset="0"/>
              </a:rPr>
              <a:t>Hack across the globe by VIN (</a:t>
            </a:r>
            <a:r>
              <a:rPr lang="en-US" cap="none" dirty="0">
                <a:latin typeface="Amasis MT Pro" panose="020B0604020202020204" pitchFamily="18" charset="0"/>
                <a:hlinkClick r:id="rId9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6E2B9CB0-427A-4C20-8368-D171D44FD71B}"/>
              </a:ext>
            </a:extLst>
          </p:cNvPr>
          <p:cNvSpPr/>
          <p:nvPr/>
        </p:nvSpPr>
        <p:spPr>
          <a:xfrm>
            <a:off x="4720046" y="2534193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C3310C08-B5CE-403C-8383-55E43712EA95}"/>
              </a:ext>
            </a:extLst>
          </p:cNvPr>
          <p:cNvSpPr/>
          <p:nvPr/>
        </p:nvSpPr>
        <p:spPr>
          <a:xfrm>
            <a:off x="2743827" y="4946468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00C87F3D-A99D-4998-9CA8-03BB7D5A9F0C}"/>
              </a:ext>
            </a:extLst>
          </p:cNvPr>
          <p:cNvSpPr/>
          <p:nvPr/>
        </p:nvSpPr>
        <p:spPr>
          <a:xfrm>
            <a:off x="4441372" y="5573485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C142AE-521D-BEEE-B726-455FB63F4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29</a:t>
            </a:fld>
            <a:endParaRPr lang="pt-PT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E7C2F2B5-C9BF-0D04-097C-174640479AE5}"/>
              </a:ext>
            </a:extLst>
          </p:cNvPr>
          <p:cNvSpPr/>
          <p:nvPr/>
        </p:nvSpPr>
        <p:spPr>
          <a:xfrm>
            <a:off x="3444863" y="2238724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DACD6CC1-3D46-9CFA-7E0A-4E197A6D439E}"/>
              </a:ext>
            </a:extLst>
          </p:cNvPr>
          <p:cNvSpPr/>
          <p:nvPr/>
        </p:nvSpPr>
        <p:spPr>
          <a:xfrm>
            <a:off x="4191311" y="2863875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2C40A03A-F5D2-EDD7-5021-99457A3DDB3D}"/>
              </a:ext>
            </a:extLst>
          </p:cNvPr>
          <p:cNvSpPr/>
          <p:nvPr/>
        </p:nvSpPr>
        <p:spPr>
          <a:xfrm>
            <a:off x="2783015" y="4058395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6145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353DF-E08B-5139-444F-F7A34D2AC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Disclaimer &amp; Laws</a:t>
            </a:r>
            <a:endParaRPr lang="pt-PT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FD1544-9FB1-0115-CB55-678A77ADC5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7DE4F0-1210-B6A9-4044-3F9FA84CE0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3370554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OSINT</a:t>
            </a:r>
            <a:br>
              <a:rPr lang="en-US" dirty="0"/>
            </a:br>
            <a:r>
              <a:rPr lang="en-US" dirty="0"/>
              <a:t>	Portugal –Insurance Information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cap="none" dirty="0">
                <a:latin typeface="Amasis MT Pro" panose="020B0604020202020204" pitchFamily="18" charset="0"/>
              </a:rPr>
              <a:t>ASF – Autoridade de Supervisão de Seguros e Fundos de Pensões (</a:t>
            </a:r>
            <a:r>
              <a:rPr lang="en-US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Example (</a:t>
            </a:r>
            <a:r>
              <a:rPr lang="en-US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pPr lvl="2"/>
            <a:r>
              <a:rPr lang="en-US" dirty="0">
                <a:latin typeface="Amasis MT Pro" panose="020B0604020202020204" pitchFamily="18" charset="0"/>
              </a:rPr>
              <a:t>License Plate : “01-EF-34”</a:t>
            </a:r>
          </a:p>
          <a:p>
            <a:pPr lvl="2"/>
            <a:r>
              <a:rPr lang="en-US" dirty="0">
                <a:latin typeface="Amasis MT Pro" panose="020B0604020202020204" pitchFamily="18" charset="0"/>
              </a:rPr>
              <a:t>Date : “03-07-2022”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Example 2 (</a:t>
            </a:r>
            <a:r>
              <a:rPr lang="en-US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pPr lvl="2"/>
            <a:r>
              <a:rPr lang="en-US" dirty="0">
                <a:latin typeface="Amasis MT Pro" panose="020B0604020202020204" pitchFamily="18" charset="0"/>
              </a:rPr>
              <a:t>License Plate : “01-EF-34”</a:t>
            </a:r>
          </a:p>
          <a:p>
            <a:pPr lvl="2"/>
            <a:r>
              <a:rPr lang="en-US" dirty="0">
                <a:latin typeface="Amasis MT Pro" panose="020B0604020202020204" pitchFamily="18" charset="0"/>
              </a:rPr>
              <a:t>Date : “03-07-2012”</a:t>
            </a:r>
          </a:p>
          <a:p>
            <a:r>
              <a:rPr lang="en-US" dirty="0">
                <a:latin typeface="Amasis MT Pro" panose="020B0604020202020204" pitchFamily="18" charset="0"/>
              </a:rPr>
              <a:t>Insurance Company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Current and Past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Length of the contract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Insurance policy number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Is it possible to get information for all license plates ????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98E714EA-D9F8-4DDC-ACCB-8454B1299151}"/>
              </a:ext>
            </a:extLst>
          </p:cNvPr>
          <p:cNvSpPr/>
          <p:nvPr/>
        </p:nvSpPr>
        <p:spPr>
          <a:xfrm>
            <a:off x="7750629" y="2238102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840AE6-A22F-FC2B-9201-B90243AE63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30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9944870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OSINT</a:t>
            </a:r>
            <a:br>
              <a:rPr lang="en-US" dirty="0"/>
            </a:br>
            <a:r>
              <a:rPr lang="en-US" dirty="0"/>
              <a:t>	Portugal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8596668" cy="3880773"/>
          </a:xfrm>
        </p:spPr>
        <p:txBody>
          <a:bodyPr>
            <a:normAutofit fontScale="92500" lnSpcReduction="20000"/>
          </a:bodyPr>
          <a:lstStyle/>
          <a:p>
            <a:r>
              <a:rPr lang="pt-PT" dirty="0">
                <a:latin typeface="Amasis MT Pro" panose="020B0604020202020204" pitchFamily="18" charset="0"/>
              </a:rPr>
              <a:t>DGES - Direção-Geral de Ensino Superior (</a:t>
            </a:r>
            <a:r>
              <a:rPr lang="pt-PT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pt-PT" dirty="0">
                <a:latin typeface="Amasis MT Pro" panose="020B0604020202020204" pitchFamily="18" charset="0"/>
              </a:rPr>
              <a:t>) (</a:t>
            </a:r>
            <a:r>
              <a:rPr lang="pt-PT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pt-PT" dirty="0">
                <a:latin typeface="Amasis MT Pro" panose="020B0604020202020204" pitchFamily="18" charset="0"/>
              </a:rPr>
              <a:t>)</a:t>
            </a:r>
          </a:p>
          <a:p>
            <a:r>
              <a:rPr lang="pt-PT" dirty="0">
                <a:latin typeface="Amasis MT Pro" panose="020B0604020202020204" pitchFamily="18" charset="0"/>
              </a:rPr>
              <a:t>DGAE - Direção – Geral da Administração Escolar (</a:t>
            </a:r>
            <a:r>
              <a:rPr lang="pt-PT" dirty="0">
                <a:latin typeface="Amasis MT Pro" panose="020B0604020202020204" pitchFamily="18" charset="0"/>
                <a:hlinkClick r:id="rId5"/>
              </a:rPr>
              <a:t>link</a:t>
            </a:r>
            <a:r>
              <a:rPr lang="pt-PT" dirty="0">
                <a:latin typeface="Amasis MT Pro" panose="020B0604020202020204" pitchFamily="18" charset="0"/>
              </a:rPr>
              <a:t>)</a:t>
            </a:r>
          </a:p>
          <a:p>
            <a:endParaRPr lang="pt-PT" dirty="0">
              <a:latin typeface="Amasis MT Pro" panose="020B0604020202020204" pitchFamily="18" charset="0"/>
            </a:endParaRPr>
          </a:p>
          <a:p>
            <a:r>
              <a:rPr lang="pt-PT" dirty="0">
                <a:latin typeface="Amasis MT Pro" panose="020B0604020202020204" pitchFamily="18" charset="0"/>
              </a:rPr>
              <a:t>DRE - Diário da República (</a:t>
            </a:r>
            <a:r>
              <a:rPr lang="pt-PT" dirty="0">
                <a:latin typeface="Amasis MT Pro" panose="020B0604020202020204" pitchFamily="18" charset="0"/>
                <a:hlinkClick r:id="rId6"/>
              </a:rPr>
              <a:t>link</a:t>
            </a:r>
            <a:r>
              <a:rPr lang="pt-PT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pt-PT" dirty="0">
                <a:latin typeface="Amasis MT Pro" panose="020B0604020202020204" pitchFamily="18" charset="0"/>
              </a:rPr>
              <a:t>Search DRE (</a:t>
            </a:r>
            <a:r>
              <a:rPr lang="pt-PT" dirty="0">
                <a:latin typeface="Amasis MT Pro" panose="020B0604020202020204" pitchFamily="18" charset="0"/>
                <a:hlinkClick r:id="rId7"/>
              </a:rPr>
              <a:t>link</a:t>
            </a:r>
            <a:r>
              <a:rPr lang="pt-PT" dirty="0">
                <a:latin typeface="Amasis MT Pro" panose="020B0604020202020204" pitchFamily="18" charset="0"/>
              </a:rPr>
              <a:t>)</a:t>
            </a:r>
          </a:p>
          <a:p>
            <a:endParaRPr lang="pt-PT" dirty="0">
              <a:latin typeface="Amasis MT Pro" panose="020B0604020202020204" pitchFamily="18" charset="0"/>
            </a:endParaRPr>
          </a:p>
          <a:p>
            <a:r>
              <a:rPr lang="pt-PT" dirty="0">
                <a:latin typeface="Amasis MT Pro" panose="020B0604020202020204" pitchFamily="18" charset="0"/>
              </a:rPr>
              <a:t>Ministério da Justiça – Publicações (</a:t>
            </a:r>
            <a:r>
              <a:rPr lang="pt-PT" dirty="0">
                <a:latin typeface="Amasis MT Pro" panose="020B0604020202020204" pitchFamily="18" charset="0"/>
                <a:hlinkClick r:id="rId8"/>
              </a:rPr>
              <a:t>link</a:t>
            </a:r>
            <a:r>
              <a:rPr lang="pt-PT" dirty="0">
                <a:latin typeface="Amasis MT Pro" panose="020B0604020202020204" pitchFamily="18" charset="0"/>
              </a:rPr>
              <a:t>)</a:t>
            </a:r>
          </a:p>
          <a:p>
            <a:endParaRPr lang="pt-PT" dirty="0">
              <a:latin typeface="Amasis MT Pro" panose="020B0604020202020204" pitchFamily="18" charset="0"/>
            </a:endParaRPr>
          </a:p>
          <a:p>
            <a:r>
              <a:rPr lang="pt-PT" dirty="0">
                <a:latin typeface="Amasis MT Pro" panose="020B0604020202020204" pitchFamily="18" charset="0"/>
              </a:rPr>
              <a:t>Tribunal de Contas (</a:t>
            </a:r>
            <a:r>
              <a:rPr lang="pt-PT" dirty="0">
                <a:latin typeface="Amasis MT Pro" panose="020B0604020202020204" pitchFamily="18" charset="0"/>
                <a:hlinkClick r:id="rId9"/>
              </a:rPr>
              <a:t>link</a:t>
            </a:r>
            <a:r>
              <a:rPr lang="pt-PT" dirty="0">
                <a:latin typeface="Amasis MT Pro" panose="020B0604020202020204" pitchFamily="18" charset="0"/>
              </a:rPr>
              <a:t>)</a:t>
            </a:r>
          </a:p>
          <a:p>
            <a:endParaRPr lang="pt-PT" dirty="0">
              <a:latin typeface="Amasis MT Pro" panose="020B0604020202020204" pitchFamily="18" charset="0"/>
            </a:endParaRPr>
          </a:p>
          <a:p>
            <a:r>
              <a:rPr lang="pt-PT" dirty="0">
                <a:latin typeface="Amasis MT Pro" panose="020B0604020202020204" pitchFamily="18" charset="0"/>
              </a:rPr>
              <a:t>Instituto Nacional da Propriedade Industrial (</a:t>
            </a:r>
            <a:r>
              <a:rPr lang="pt-PT" dirty="0">
                <a:latin typeface="Amasis MT Pro" panose="020B0604020202020204" pitchFamily="18" charset="0"/>
                <a:hlinkClick r:id="rId10"/>
              </a:rPr>
              <a:t>link</a:t>
            </a:r>
            <a:r>
              <a:rPr lang="pt-PT" dirty="0">
                <a:latin typeface="Amasis MT Pro" panose="020B0604020202020204" pitchFamily="18" charset="0"/>
              </a:rPr>
              <a:t>)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62A40E1C-477A-5D30-9176-F7F25C00D3DA}"/>
              </a:ext>
            </a:extLst>
          </p:cNvPr>
          <p:cNvSpPr/>
          <p:nvPr/>
        </p:nvSpPr>
        <p:spPr>
          <a:xfrm>
            <a:off x="6307287" y="2560267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8186BD0B-4F6B-A50C-9EFD-C2956FFF356A}"/>
              </a:ext>
            </a:extLst>
          </p:cNvPr>
          <p:cNvSpPr/>
          <p:nvPr/>
        </p:nvSpPr>
        <p:spPr>
          <a:xfrm>
            <a:off x="6049929" y="2231050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A01082-3943-93CB-747D-1C05462249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31</a:t>
            </a:fld>
            <a:endParaRPr lang="pt-PT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A7BB557B-0C03-1878-F32D-4A9702DD5672}"/>
              </a:ext>
            </a:extLst>
          </p:cNvPr>
          <p:cNvSpPr/>
          <p:nvPr/>
        </p:nvSpPr>
        <p:spPr>
          <a:xfrm>
            <a:off x="4975668" y="4190671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CDEED757-27E6-DC2F-7FF7-EC9F0533BD4B}"/>
              </a:ext>
            </a:extLst>
          </p:cNvPr>
          <p:cNvSpPr/>
          <p:nvPr/>
        </p:nvSpPr>
        <p:spPr>
          <a:xfrm>
            <a:off x="5720441" y="5560242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67F49D8A-DF67-8FFD-A0E9-926D64B8FABC}"/>
              </a:ext>
            </a:extLst>
          </p:cNvPr>
          <p:cNvSpPr/>
          <p:nvPr/>
        </p:nvSpPr>
        <p:spPr>
          <a:xfrm>
            <a:off x="3075465" y="3550397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37913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OSINT</a:t>
            </a:r>
            <a:br>
              <a:rPr lang="en-US" dirty="0"/>
            </a:br>
            <a:r>
              <a:rPr lang="en-US" dirty="0"/>
              <a:t>	Portugal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pt-PT" dirty="0">
                <a:latin typeface="Amasis MT Pro" panose="020B0604020202020204" pitchFamily="18" charset="0"/>
              </a:rPr>
              <a:t>Registo Predial Online (</a:t>
            </a:r>
            <a:r>
              <a:rPr lang="pt-PT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pt-PT" dirty="0">
                <a:latin typeface="Amasis MT Pro" panose="020B0604020202020204" pitchFamily="18" charset="0"/>
              </a:rPr>
              <a:t>)</a:t>
            </a:r>
          </a:p>
          <a:p>
            <a:endParaRPr lang="pt-PT" dirty="0">
              <a:latin typeface="Amasis MT Pro" panose="020B0604020202020204" pitchFamily="18" charset="0"/>
            </a:endParaRPr>
          </a:p>
          <a:p>
            <a:r>
              <a:rPr lang="pt-PT" dirty="0">
                <a:latin typeface="Amasis MT Pro" panose="020B0604020202020204" pitchFamily="18" charset="0"/>
              </a:rPr>
              <a:t>Finanças (</a:t>
            </a:r>
            <a:r>
              <a:rPr lang="pt-PT" dirty="0" err="1">
                <a:latin typeface="Amasis MT Pro" panose="020B0604020202020204" pitchFamily="18" charset="0"/>
              </a:rPr>
              <a:t>User</a:t>
            </a:r>
            <a:r>
              <a:rPr lang="pt-PT" dirty="0">
                <a:latin typeface="Amasis MT Pro" panose="020B0604020202020204" pitchFamily="18" charset="0"/>
              </a:rPr>
              <a:t> </a:t>
            </a:r>
            <a:r>
              <a:rPr lang="pt-PT" dirty="0" err="1">
                <a:latin typeface="Amasis MT Pro" panose="020B0604020202020204" pitchFamily="18" charset="0"/>
              </a:rPr>
              <a:t>DoS</a:t>
            </a:r>
            <a:r>
              <a:rPr lang="pt-PT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pt-PT" dirty="0">
                <a:latin typeface="Amasis MT Pro" panose="020B0604020202020204" pitchFamily="18" charset="0"/>
              </a:rPr>
              <a:t>Penhorados (</a:t>
            </a:r>
            <a:r>
              <a:rPr lang="pt-PT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pt-PT" dirty="0">
                <a:latin typeface="Amasis MT Pro" panose="020B0604020202020204" pitchFamily="18" charset="0"/>
              </a:rPr>
              <a:t>)</a:t>
            </a:r>
          </a:p>
          <a:p>
            <a:pPr lvl="2"/>
            <a:r>
              <a:rPr lang="pt-PT" dirty="0">
                <a:latin typeface="Amasis MT Pro" panose="020B0604020202020204" pitchFamily="18" charset="0"/>
              </a:rPr>
              <a:t>Example (</a:t>
            </a:r>
            <a:r>
              <a:rPr lang="pt-PT" dirty="0">
                <a:latin typeface="Amasis MT Pro" panose="020B0604020202020204" pitchFamily="18" charset="0"/>
                <a:hlinkClick r:id="rId5"/>
              </a:rPr>
              <a:t>link</a:t>
            </a:r>
            <a:r>
              <a:rPr lang="pt-PT" dirty="0">
                <a:latin typeface="Amasis MT Pro" panose="020B0604020202020204" pitchFamily="18" charset="0"/>
              </a:rPr>
              <a:t>)</a:t>
            </a:r>
          </a:p>
          <a:p>
            <a:pPr lvl="2"/>
            <a:r>
              <a:rPr lang="pt-PT" dirty="0">
                <a:latin typeface="Amasis MT Pro" panose="020B0604020202020204" pitchFamily="18" charset="0"/>
              </a:rPr>
              <a:t>Search Penhorados – (</a:t>
            </a:r>
            <a:r>
              <a:rPr lang="pt-PT" dirty="0">
                <a:latin typeface="Amasis MT Pro" panose="020B0604020202020204" pitchFamily="18" charset="0"/>
                <a:hlinkClick r:id="rId6"/>
              </a:rPr>
              <a:t>link</a:t>
            </a:r>
            <a:r>
              <a:rPr lang="pt-PT" dirty="0">
                <a:latin typeface="Amasis MT Pro" panose="020B0604020202020204" pitchFamily="18" charset="0"/>
              </a:rPr>
              <a:t>)</a:t>
            </a:r>
          </a:p>
          <a:p>
            <a:r>
              <a:rPr lang="pt-PT" dirty="0">
                <a:latin typeface="Amasis MT Pro" panose="020B0604020202020204" pitchFamily="18" charset="0"/>
              </a:rPr>
              <a:t>Ministério da Justiça - Penhorados (</a:t>
            </a:r>
            <a:r>
              <a:rPr lang="pt-PT" dirty="0">
                <a:latin typeface="Amasis MT Pro" panose="020B0604020202020204" pitchFamily="18" charset="0"/>
                <a:hlinkClick r:id="rId7"/>
              </a:rPr>
              <a:t>link</a:t>
            </a:r>
            <a:r>
              <a:rPr lang="pt-PT" dirty="0">
                <a:latin typeface="Amasis MT Pro" panose="020B0604020202020204" pitchFamily="18" charset="0"/>
              </a:rPr>
              <a:t>)</a:t>
            </a:r>
          </a:p>
          <a:p>
            <a:endParaRPr lang="pt-PT" dirty="0">
              <a:latin typeface="Amasis MT Pro" panose="020B0604020202020204" pitchFamily="18" charset="0"/>
            </a:endParaRPr>
          </a:p>
          <a:p>
            <a:r>
              <a:rPr lang="pt-PT" dirty="0">
                <a:latin typeface="Amasis MT Pro" panose="020B0604020202020204" pitchFamily="18" charset="0"/>
              </a:rPr>
              <a:t>Plataforma Eletrónica de Compras (Administração Pública) (</a:t>
            </a:r>
            <a:r>
              <a:rPr lang="pt-PT" dirty="0">
                <a:latin typeface="Amasis MT Pro" panose="020B0604020202020204" pitchFamily="18" charset="0"/>
                <a:hlinkClick r:id="rId8"/>
              </a:rPr>
              <a:t>link</a:t>
            </a:r>
            <a:r>
              <a:rPr lang="pt-PT" dirty="0">
                <a:latin typeface="Amasis MT Pro" panose="020B0604020202020204" pitchFamily="18" charset="0"/>
              </a:rPr>
              <a:t>)</a:t>
            </a:r>
          </a:p>
          <a:p>
            <a:endParaRPr lang="pt-PT" dirty="0">
              <a:latin typeface="Amasis MT Pro" panose="020B0604020202020204" pitchFamily="18" charset="0"/>
            </a:endParaRPr>
          </a:p>
          <a:p>
            <a:r>
              <a:rPr lang="en-US" dirty="0">
                <a:latin typeface="Amasis MT Pro" panose="020B0604020202020204" pitchFamily="18" charset="0"/>
              </a:rPr>
              <a:t>Leaked information: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Full Names, Addresses, NIF, Company, Marital Status, …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62A40E1C-477A-5D30-9176-F7F25C00D3DA}"/>
              </a:ext>
            </a:extLst>
          </p:cNvPr>
          <p:cNvSpPr/>
          <p:nvPr/>
        </p:nvSpPr>
        <p:spPr>
          <a:xfrm>
            <a:off x="4975668" y="4013889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8186BD0B-4F6B-A50C-9EFD-C2956FFF356A}"/>
              </a:ext>
            </a:extLst>
          </p:cNvPr>
          <p:cNvSpPr/>
          <p:nvPr/>
        </p:nvSpPr>
        <p:spPr>
          <a:xfrm>
            <a:off x="3092619" y="3530738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A01082-3943-93CB-747D-1C05462249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32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497821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353DF-E08B-5139-444F-F7A34D2AC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OSINT</a:t>
            </a:r>
            <a:endParaRPr lang="pt-PT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FD1544-9FB1-0115-CB55-678A77ADC5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7A2473-B877-E125-6169-42F4CC0315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33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8633982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OSINT</a:t>
            </a:r>
            <a:br>
              <a:rPr lang="en-US" dirty="0"/>
            </a:br>
            <a:r>
              <a:rPr lang="en-US" dirty="0"/>
              <a:t>	Profiling Awareness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cap="none" dirty="0">
                <a:latin typeface="Amasis MT Pro" panose="020B0604020202020204" pitchFamily="18" charset="0"/>
              </a:rPr>
              <a:t>What’s my IP? (</a:t>
            </a:r>
            <a:r>
              <a:rPr lang="en-US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dirty="0">
                <a:latin typeface="Amasis MT Pro" panose="020B0604020202020204" pitchFamily="18" charset="0"/>
              </a:rPr>
              <a:t>Ip2Location (</a:t>
            </a:r>
            <a:r>
              <a:rPr lang="en-US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r>
              <a:rPr lang="en-US" dirty="0">
                <a:latin typeface="Amasis MT Pro" panose="020B0604020202020204" pitchFamily="18" charset="0"/>
              </a:rPr>
              <a:t>Mylocation (</a:t>
            </a:r>
            <a:r>
              <a:rPr lang="en-US" dirty="0">
                <a:latin typeface="Amasis MT Pro" panose="020B0604020202020204" pitchFamily="18" charset="0"/>
                <a:hlinkClick r:id="rId5"/>
              </a:rPr>
              <a:t>link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r>
              <a:rPr lang="en-US" sz="1700" cap="none" dirty="0">
                <a:latin typeface="Amasis MT Pro" panose="020B0604020202020204" pitchFamily="18" charset="0"/>
              </a:rPr>
              <a:t>Twitter</a:t>
            </a:r>
          </a:p>
          <a:p>
            <a:pPr lvl="1"/>
            <a:r>
              <a:rPr lang="en-US" sz="1700" cap="none" dirty="0">
                <a:latin typeface="Amasis MT Pro" panose="020B0604020202020204" pitchFamily="18" charset="0"/>
              </a:rPr>
              <a:t>Twitter Advanced Search (</a:t>
            </a:r>
            <a:r>
              <a:rPr lang="en-US" sz="1700" cap="none" dirty="0">
                <a:latin typeface="Amasis MT Pro" panose="020B0604020202020204" pitchFamily="18" charset="0"/>
                <a:hlinkClick r:id="rId6"/>
              </a:rPr>
              <a:t>link</a:t>
            </a:r>
            <a:r>
              <a:rPr lang="en-US" sz="1700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Facebook</a:t>
            </a:r>
          </a:p>
          <a:p>
            <a:pPr lvl="1"/>
            <a:r>
              <a:rPr lang="en-US" sz="1800" cap="none" dirty="0">
                <a:latin typeface="Amasis MT Pro" panose="020B0604020202020204" pitchFamily="18" charset="0"/>
              </a:rPr>
              <a:t>StalkFace (</a:t>
            </a:r>
            <a:r>
              <a:rPr lang="en-US" sz="1800" cap="none" dirty="0">
                <a:latin typeface="Amasis MT Pro" panose="020B0604020202020204" pitchFamily="18" charset="0"/>
                <a:hlinkClick r:id="rId7"/>
              </a:rPr>
              <a:t>link</a:t>
            </a:r>
            <a:r>
              <a:rPr lang="en-US" sz="1800" cap="none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en-US" sz="1800" cap="none" dirty="0">
                <a:latin typeface="Amasis MT Pro" panose="020B0604020202020204" pitchFamily="18" charset="0"/>
              </a:rPr>
              <a:t>Sowdust Github (</a:t>
            </a:r>
            <a:r>
              <a:rPr lang="en-US" sz="1800" cap="none" dirty="0">
                <a:latin typeface="Amasis MT Pro" panose="020B0604020202020204" pitchFamily="18" charset="0"/>
                <a:hlinkClick r:id="rId8"/>
              </a:rPr>
              <a:t>link</a:t>
            </a:r>
            <a:r>
              <a:rPr lang="en-US" sz="1800" cap="none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en-US" sz="1800" cap="none" dirty="0">
                <a:latin typeface="Amasis MT Pro" panose="020B0604020202020204" pitchFamily="18" charset="0"/>
              </a:rPr>
              <a:t>IntelligenceX Facebook Search (</a:t>
            </a:r>
            <a:r>
              <a:rPr lang="en-US" sz="1800" cap="none" dirty="0">
                <a:latin typeface="Amasis MT Pro" panose="020B0604020202020204" pitchFamily="18" charset="0"/>
                <a:hlinkClick r:id="rId9"/>
              </a:rPr>
              <a:t>link</a:t>
            </a:r>
            <a:r>
              <a:rPr lang="en-US" sz="1800" cap="none" dirty="0">
                <a:latin typeface="Amasis MT Pro" panose="020B0604020202020204" pitchFamily="18" charset="0"/>
              </a:rPr>
              <a:t>)</a:t>
            </a:r>
          </a:p>
          <a:p>
            <a:endParaRPr lang="pt-PT" sz="1700" cap="none" dirty="0">
              <a:latin typeface="Amasis MT Pro" panose="020B0604020202020204" pitchFamily="18" charset="0"/>
            </a:endParaRP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A4F54885-E199-4443-BC78-768525C36200}"/>
              </a:ext>
            </a:extLst>
          </p:cNvPr>
          <p:cNvSpPr/>
          <p:nvPr/>
        </p:nvSpPr>
        <p:spPr>
          <a:xfrm>
            <a:off x="2830285" y="3074125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94EE3A-787F-466A-75B7-A777366AD9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34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8532528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OSINT</a:t>
            </a:r>
            <a:br>
              <a:rPr lang="en-US" dirty="0"/>
            </a:br>
            <a:r>
              <a:rPr lang="en-US" dirty="0"/>
              <a:t>	Profiling Awareness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1700" cap="none" dirty="0">
                <a:latin typeface="Amasis MT Pro" panose="020B0604020202020204" pitchFamily="18" charset="0"/>
              </a:rPr>
              <a:t>Mobile (how long have you been using the same number)</a:t>
            </a:r>
          </a:p>
          <a:p>
            <a:pPr lvl="1"/>
            <a:r>
              <a:rPr lang="en-US" sz="1700" cap="none" dirty="0">
                <a:latin typeface="Amasis MT Pro" panose="020B0604020202020204" pitchFamily="18" charset="0"/>
              </a:rPr>
              <a:t>Sync me (</a:t>
            </a:r>
            <a:r>
              <a:rPr lang="en-US" sz="1700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sz="1700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sz="1700" cap="none" dirty="0">
                <a:latin typeface="Amasis MT Pro" panose="020B0604020202020204" pitchFamily="18" charset="0"/>
              </a:rPr>
              <a:t>Usernames (you reuse usernames)</a:t>
            </a:r>
          </a:p>
          <a:p>
            <a:pPr lvl="1"/>
            <a:r>
              <a:rPr lang="en-US" sz="1700" cap="none" dirty="0">
                <a:latin typeface="Amasis MT Pro" panose="020B0604020202020204" pitchFamily="18" charset="0"/>
              </a:rPr>
              <a:t>NameChk</a:t>
            </a:r>
            <a:r>
              <a:rPr lang="en-US" sz="1700" dirty="0">
                <a:latin typeface="Amasis MT Pro" panose="020B0604020202020204" pitchFamily="18" charset="0"/>
              </a:rPr>
              <a:t> (</a:t>
            </a:r>
            <a:r>
              <a:rPr lang="en-US" sz="1700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en-US" sz="1700" dirty="0">
                <a:latin typeface="Amasis MT Pro" panose="020B0604020202020204" pitchFamily="18" charset="0"/>
              </a:rPr>
              <a:t>)</a:t>
            </a:r>
            <a:endParaRPr lang="en-US" sz="1700" cap="none" dirty="0">
              <a:latin typeface="Amasis MT Pro" panose="020B0604020202020204" pitchFamily="18" charset="0"/>
            </a:endParaRPr>
          </a:p>
          <a:p>
            <a:pPr lvl="1"/>
            <a:r>
              <a:rPr lang="en-US" sz="1700" cap="none" dirty="0">
                <a:latin typeface="Amasis MT Pro" panose="020B0604020202020204" pitchFamily="18" charset="0"/>
              </a:rPr>
              <a:t>WhatsMyName (</a:t>
            </a:r>
            <a:r>
              <a:rPr lang="en-US" sz="1700" cap="none" dirty="0">
                <a:latin typeface="Amasis MT Pro" panose="020B0604020202020204" pitchFamily="18" charset="0"/>
                <a:hlinkClick r:id="rId5"/>
              </a:rPr>
              <a:t>link</a:t>
            </a:r>
            <a:r>
              <a:rPr lang="en-US" sz="1700" cap="none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en-US" sz="1700" cap="none" dirty="0" err="1">
                <a:latin typeface="Amasis MT Pro" panose="020B0604020202020204" pitchFamily="18" charset="0"/>
              </a:rPr>
              <a:t>CheckUsernames</a:t>
            </a:r>
            <a:r>
              <a:rPr lang="en-US" sz="1700" cap="none" dirty="0">
                <a:latin typeface="Amasis MT Pro" panose="020B0604020202020204" pitchFamily="18" charset="0"/>
              </a:rPr>
              <a:t> (</a:t>
            </a:r>
            <a:r>
              <a:rPr lang="en-US" sz="1700" cap="none" dirty="0">
                <a:latin typeface="Amasis MT Pro" panose="020B0604020202020204" pitchFamily="18" charset="0"/>
                <a:hlinkClick r:id="rId6"/>
              </a:rPr>
              <a:t>link</a:t>
            </a:r>
            <a:r>
              <a:rPr lang="en-US" sz="1700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Tinder</a:t>
            </a:r>
          </a:p>
          <a:p>
            <a:pPr lvl="1"/>
            <a:r>
              <a:rPr lang="en-US" sz="1800" dirty="0">
                <a:latin typeface="Amasis MT Pro" panose="020B0604020202020204" pitchFamily="18" charset="0"/>
              </a:rPr>
              <a:t>Username reuse (</a:t>
            </a:r>
            <a:r>
              <a:rPr lang="en-US" sz="1800" dirty="0">
                <a:latin typeface="Amasis MT Pro" panose="020B0604020202020204" pitchFamily="18" charset="0"/>
                <a:hlinkClick r:id="rId7"/>
              </a:rPr>
              <a:t>link</a:t>
            </a:r>
            <a:r>
              <a:rPr lang="en-US" sz="1800" dirty="0">
                <a:latin typeface="Amasis MT Pro" panose="020B0604020202020204" pitchFamily="18" charset="0"/>
              </a:rPr>
              <a:t>)</a:t>
            </a:r>
            <a:endParaRPr lang="en-US" sz="1800" cap="none" dirty="0">
              <a:latin typeface="Amasis MT Pro" panose="020B0604020202020204" pitchFamily="18" charset="0"/>
            </a:endParaRPr>
          </a:p>
          <a:p>
            <a:pPr marL="0" indent="0">
              <a:buNone/>
            </a:pPr>
            <a:endParaRPr lang="en-US" sz="1000" dirty="0">
              <a:latin typeface="Amasis MT Pro" panose="020B0604020202020204" pitchFamily="18" charset="0"/>
            </a:endParaRPr>
          </a:p>
          <a:p>
            <a:r>
              <a:rPr lang="en-US" sz="1700" cap="none" dirty="0">
                <a:latin typeface="Amasis MT Pro" panose="020B0604020202020204" pitchFamily="18" charset="0"/>
              </a:rPr>
              <a:t>New awesome tools are always being </a:t>
            </a:r>
            <a:r>
              <a:rPr lang="en-US" sz="1700" dirty="0">
                <a:latin typeface="Amasis MT Pro" panose="020B0604020202020204" pitchFamily="18" charset="0"/>
              </a:rPr>
              <a:t>c</a:t>
            </a:r>
            <a:r>
              <a:rPr lang="en-US" sz="1700" cap="none" dirty="0">
                <a:latin typeface="Amasis MT Pro" panose="020B0604020202020204" pitchFamily="18" charset="0"/>
              </a:rPr>
              <a:t>reated</a:t>
            </a:r>
            <a:endParaRPr lang="pt-PT" sz="1700" cap="none" dirty="0">
              <a:latin typeface="Amasis MT Pro" panose="020B0604020202020204" pitchFamily="18" charset="0"/>
            </a:endParaRP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E640DA56-2AEC-498B-BAD6-F3682948551E}"/>
              </a:ext>
            </a:extLst>
          </p:cNvPr>
          <p:cNvSpPr/>
          <p:nvPr/>
        </p:nvSpPr>
        <p:spPr>
          <a:xfrm>
            <a:off x="3709852" y="5001879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4542BB-993A-895A-6B6D-7A4B1C330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35</a:t>
            </a:fld>
            <a:endParaRPr lang="pt-PT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77FA16C3-C026-C8E2-6457-524F96DD8AC6}"/>
              </a:ext>
            </a:extLst>
          </p:cNvPr>
          <p:cNvSpPr/>
          <p:nvPr/>
        </p:nvSpPr>
        <p:spPr>
          <a:xfrm>
            <a:off x="3709852" y="4183756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527450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OSINT</a:t>
            </a:r>
            <a:br>
              <a:rPr lang="en-US" dirty="0"/>
            </a:br>
            <a:r>
              <a:rPr lang="en-US" dirty="0"/>
              <a:t>	(Reverse) Image search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cap="none" dirty="0">
                <a:latin typeface="Amasis MT Pro" panose="020B0604020202020204" pitchFamily="18" charset="0"/>
              </a:rPr>
              <a:t>One image is worth 1000 words, maybe more.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What information can be extracted from a photo ?</a:t>
            </a:r>
            <a:endParaRPr lang="en-US" cap="none" dirty="0">
              <a:latin typeface="Amasis MT Pro" panose="020B0604020202020204" pitchFamily="18" charset="0"/>
            </a:endParaRPr>
          </a:p>
          <a:p>
            <a:endParaRPr lang="en-US" sz="1000" cap="none" dirty="0">
              <a:latin typeface="Amasis MT Pro" panose="020B0604020202020204" pitchFamily="18" charset="0"/>
            </a:endParaRPr>
          </a:p>
          <a:p>
            <a:r>
              <a:rPr lang="en-US" cap="none" dirty="0">
                <a:latin typeface="Amasis MT Pro" panose="020B0604020202020204" pitchFamily="18" charset="0"/>
              </a:rPr>
              <a:t>Google Images (</a:t>
            </a:r>
            <a:r>
              <a:rPr lang="en-US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Bing Images (</a:t>
            </a:r>
            <a:r>
              <a:rPr lang="en-US" cap="none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Yahoo Images (</a:t>
            </a:r>
            <a:r>
              <a:rPr lang="en-US" cap="none" dirty="0">
                <a:latin typeface="Amasis MT Pro" panose="020B0604020202020204" pitchFamily="18" charset="0"/>
                <a:hlinkClick r:id="rId5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Tineye (</a:t>
            </a:r>
            <a:r>
              <a:rPr lang="en-US" cap="none" dirty="0">
                <a:latin typeface="Amasis MT Pro" panose="020B0604020202020204" pitchFamily="18" charset="0"/>
                <a:hlinkClick r:id="rId6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endParaRPr lang="en-US" sz="1000" cap="none" dirty="0">
              <a:latin typeface="Amasis MT Pro" panose="020B0604020202020204" pitchFamily="18" charset="0"/>
            </a:endParaRPr>
          </a:p>
          <a:p>
            <a:r>
              <a:rPr lang="en-US" cap="none" dirty="0">
                <a:latin typeface="Amasis MT Pro" panose="020B0604020202020204" pitchFamily="18" charset="0"/>
              </a:rPr>
              <a:t>Yandex (</a:t>
            </a:r>
            <a:r>
              <a:rPr lang="en-US" cap="none" dirty="0">
                <a:latin typeface="Amasis MT Pro" panose="020B0604020202020204" pitchFamily="18" charset="0"/>
                <a:hlinkClick r:id="rId7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endParaRPr lang="en-US" sz="1000" dirty="0">
              <a:latin typeface="Amasis MT Pro" panose="020B0604020202020204" pitchFamily="18" charset="0"/>
            </a:endParaRPr>
          </a:p>
          <a:p>
            <a:r>
              <a:rPr lang="en-US" cap="none" dirty="0">
                <a:latin typeface="Amasis MT Pro" panose="020B0604020202020204" pitchFamily="18" charset="0"/>
              </a:rPr>
              <a:t>The professionals (video explaining) (</a:t>
            </a:r>
            <a:r>
              <a:rPr lang="en-US" cap="none" dirty="0">
                <a:latin typeface="Amasis MT Pro" panose="020B0604020202020204" pitchFamily="18" charset="0"/>
                <a:hlinkClick r:id="rId8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490CBDCA-4E0E-B1CC-87B6-2AD474AD33E2}"/>
              </a:ext>
            </a:extLst>
          </p:cNvPr>
          <p:cNvSpPr/>
          <p:nvPr/>
        </p:nvSpPr>
        <p:spPr>
          <a:xfrm>
            <a:off x="2917998" y="3735976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9CE5C4-A873-1502-E335-9F539DEF1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36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023289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OSINT - Photos</a:t>
            </a:r>
            <a:br>
              <a:rPr lang="en-US" dirty="0"/>
            </a:br>
            <a:r>
              <a:rPr lang="en-US" dirty="0"/>
              <a:t>	Metadata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PT" dirty="0">
                <a:latin typeface="Amasis MT Pro" panose="020B0604020202020204" pitchFamily="18" charset="0"/>
              </a:rPr>
              <a:t>Metadata</a:t>
            </a:r>
          </a:p>
          <a:p>
            <a:r>
              <a:rPr lang="pt-PT" cap="none" dirty="0">
                <a:latin typeface="Amasis MT Pro" panose="020B0604020202020204" pitchFamily="18" charset="0"/>
              </a:rPr>
              <a:t>GPS (</a:t>
            </a:r>
            <a:r>
              <a:rPr lang="pt-PT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pt-PT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pt-PT" dirty="0">
                <a:latin typeface="Amasis MT Pro" panose="020B0604020202020204" pitchFamily="18" charset="0"/>
              </a:rPr>
              <a:t>Google Maps (</a:t>
            </a:r>
            <a:r>
              <a:rPr lang="pt-PT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pt-PT" dirty="0">
                <a:latin typeface="Amasis MT Pro" panose="020B0604020202020204" pitchFamily="18" charset="0"/>
              </a:rPr>
              <a:t>)</a:t>
            </a:r>
            <a:endParaRPr lang="pt-PT" cap="none" dirty="0">
              <a:latin typeface="Amasis MT Pro" panose="020B0604020202020204" pitchFamily="18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0B4345E-54AE-A3F5-489F-9123AEDF884E}"/>
              </a:ext>
            </a:extLst>
          </p:cNvPr>
          <p:cNvGrpSpPr/>
          <p:nvPr/>
        </p:nvGrpSpPr>
        <p:grpSpPr>
          <a:xfrm>
            <a:off x="3903374" y="2160589"/>
            <a:ext cx="6258535" cy="3967830"/>
            <a:chOff x="2505074" y="1930400"/>
            <a:chExt cx="6258535" cy="396783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2B99F5E-BDAF-43E2-161D-F9FA45B24DD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505074" y="1930400"/>
              <a:ext cx="6258535" cy="3967830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7DF88ED-7176-070D-36B7-DE8C6727396B}"/>
                </a:ext>
              </a:extLst>
            </p:cNvPr>
            <p:cNvSpPr/>
            <p:nvPr/>
          </p:nvSpPr>
          <p:spPr>
            <a:xfrm>
              <a:off x="3200401" y="2695575"/>
              <a:ext cx="666750" cy="161925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CA0F7EB-B45A-8DDE-6068-C004075DAC58}"/>
                </a:ext>
              </a:extLst>
            </p:cNvPr>
            <p:cNvSpPr/>
            <p:nvPr/>
          </p:nvSpPr>
          <p:spPr>
            <a:xfrm>
              <a:off x="6238875" y="2466975"/>
              <a:ext cx="1638301" cy="228600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A9B4033-5B7A-F276-A482-2785F9430A8D}"/>
                </a:ext>
              </a:extLst>
            </p:cNvPr>
            <p:cNvSpPr/>
            <p:nvPr/>
          </p:nvSpPr>
          <p:spPr>
            <a:xfrm>
              <a:off x="3943350" y="4381500"/>
              <a:ext cx="704849" cy="257175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0174736-F892-5366-6FC5-9F19922322E9}"/>
                </a:ext>
              </a:extLst>
            </p:cNvPr>
            <p:cNvSpPr/>
            <p:nvPr/>
          </p:nvSpPr>
          <p:spPr>
            <a:xfrm>
              <a:off x="3943350" y="4638675"/>
              <a:ext cx="1685925" cy="257175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A576EA6-D2D3-C857-A23F-FBDBBD9CBA55}"/>
                </a:ext>
              </a:extLst>
            </p:cNvPr>
            <p:cNvSpPr/>
            <p:nvPr/>
          </p:nvSpPr>
          <p:spPr>
            <a:xfrm>
              <a:off x="3943350" y="4895850"/>
              <a:ext cx="962025" cy="257175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</p:grp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8592AEFD-F9DF-322A-88C3-6A4DF374B635}"/>
              </a:ext>
            </a:extLst>
          </p:cNvPr>
          <p:cNvSpPr/>
          <p:nvPr/>
        </p:nvSpPr>
        <p:spPr>
          <a:xfrm>
            <a:off x="2116183" y="2679746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A0210F-B24B-A541-42BB-009D649AB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37</a:t>
            </a:fld>
            <a:endParaRPr lang="pt-PT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BF01A4F2-477A-BED4-2A4E-C2CAC774465C}"/>
              </a:ext>
            </a:extLst>
          </p:cNvPr>
          <p:cNvSpPr/>
          <p:nvPr/>
        </p:nvSpPr>
        <p:spPr>
          <a:xfrm>
            <a:off x="3009779" y="3110862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881642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OSINT - Photos</a:t>
            </a:r>
            <a:br>
              <a:rPr lang="en-US" dirty="0"/>
            </a:br>
            <a:r>
              <a:rPr lang="en-US" dirty="0"/>
              <a:t>	No Metadata but still lots of Information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cap="none" dirty="0">
                <a:latin typeface="Amasis MT Pro" panose="020B0604020202020204" pitchFamily="18" charset="0"/>
              </a:rPr>
              <a:t>Where was this image taken?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Have you been there?</a:t>
            </a:r>
            <a:endParaRPr lang="en-US" cap="none" dirty="0">
              <a:latin typeface="Amasis MT Pro" panose="020B0604020202020204" pitchFamily="18" charset="0"/>
            </a:endParaRPr>
          </a:p>
          <a:p>
            <a:r>
              <a:rPr lang="en-US" cap="none" dirty="0">
                <a:latin typeface="Amasis MT Pro" panose="020B0604020202020204" pitchFamily="18" charset="0"/>
              </a:rPr>
              <a:t>When?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Date stamp on photo</a:t>
            </a:r>
          </a:p>
          <a:p>
            <a:pPr lvl="1"/>
            <a:r>
              <a:rPr lang="en-US" cap="none" dirty="0">
                <a:latin typeface="Amasis MT Pro" panose="020B0604020202020204" pitchFamily="18" charset="0"/>
              </a:rPr>
              <a:t>Filename with date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Metadata</a:t>
            </a:r>
            <a:endParaRPr lang="en-US" cap="none" dirty="0">
              <a:latin typeface="Amasis MT Pro" panose="020B0604020202020204" pitchFamily="18" charset="0"/>
            </a:endParaRPr>
          </a:p>
          <a:p>
            <a:r>
              <a:rPr lang="en-US" cap="none" dirty="0">
                <a:latin typeface="Amasis MT Pro" panose="020B0604020202020204" pitchFamily="18" charset="0"/>
              </a:rPr>
              <a:t>What else?</a:t>
            </a:r>
          </a:p>
          <a:p>
            <a:r>
              <a:rPr lang="en-US" dirty="0">
                <a:latin typeface="Amasis MT Pro" panose="020B0604020202020204" pitchFamily="18" charset="0"/>
              </a:rPr>
              <a:t>Image search</a:t>
            </a:r>
          </a:p>
          <a:p>
            <a:pPr lvl="1"/>
            <a:r>
              <a:rPr lang="en-US" cap="none" dirty="0">
                <a:latin typeface="Amasis MT Pro" panose="020B0604020202020204" pitchFamily="18" charset="0"/>
              </a:rPr>
              <a:t>Identify the castle? </a:t>
            </a:r>
          </a:p>
          <a:p>
            <a:endParaRPr lang="en-US" dirty="0">
              <a:latin typeface="Amasis MT Pro" panose="020B0604020202020204" pitchFamily="18" charset="0"/>
            </a:endParaRPr>
          </a:p>
          <a:p>
            <a:r>
              <a:rPr lang="en-US" dirty="0">
                <a:latin typeface="Amasis MT Pro" panose="020B0604020202020204" pitchFamily="18" charset="0"/>
              </a:rPr>
              <a:t>CleanUp (</a:t>
            </a:r>
            <a:r>
              <a:rPr lang="en-US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AperiSolve (</a:t>
            </a:r>
            <a:r>
              <a:rPr lang="en-US" cap="none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</p:txBody>
      </p:sp>
      <p:pic>
        <p:nvPicPr>
          <p:cNvPr id="5" name="Picture 4" descr="A picture containing building, sky, outdoor, old&#10;&#10;Description automatically generated">
            <a:extLst>
              <a:ext uri="{FF2B5EF4-FFF2-40B4-BE49-F238E27FC236}">
                <a16:creationId xmlns:a16="http://schemas.microsoft.com/office/drawing/2014/main" id="{C0C063E4-FD87-D9A1-B01C-B5F89C0284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7319" y="1721016"/>
            <a:ext cx="6346556" cy="475991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303E46-9242-1F8D-D13A-5167BCDCE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38</a:t>
            </a:fld>
            <a:endParaRPr lang="pt-PT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755F17D7-84C2-93B6-D6D2-A7F5E0BC611F}"/>
              </a:ext>
            </a:extLst>
          </p:cNvPr>
          <p:cNvSpPr/>
          <p:nvPr/>
        </p:nvSpPr>
        <p:spPr>
          <a:xfrm>
            <a:off x="3113941" y="4771674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3A075596-ED76-D986-B2AE-5F4C3B356C98}"/>
              </a:ext>
            </a:extLst>
          </p:cNvPr>
          <p:cNvSpPr/>
          <p:nvPr/>
        </p:nvSpPr>
        <p:spPr>
          <a:xfrm>
            <a:off x="2579104" y="5427927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4780478B-ADB9-BE93-AE7A-2F530E323CDB}"/>
              </a:ext>
            </a:extLst>
          </p:cNvPr>
          <p:cNvSpPr/>
          <p:nvPr/>
        </p:nvSpPr>
        <p:spPr>
          <a:xfrm>
            <a:off x="2743827" y="5756097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429432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OSINT</a:t>
            </a:r>
            <a:br>
              <a:rPr lang="en-US" dirty="0"/>
            </a:br>
            <a:r>
              <a:rPr lang="en-US" dirty="0"/>
              <a:t>	Street View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cap="none" dirty="0">
                <a:latin typeface="Amasis MT Pro" panose="020B0604020202020204" pitchFamily="18" charset="0"/>
              </a:rPr>
              <a:t>Google Street View (</a:t>
            </a:r>
            <a:r>
              <a:rPr lang="en-US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pt-PT" sz="1800" dirty="0">
                <a:latin typeface="Amasis MT Pro" panose="020B0604020202020204" pitchFamily="18" charset="0"/>
              </a:rPr>
              <a:t>Identify house by address</a:t>
            </a:r>
          </a:p>
          <a:p>
            <a:pPr lvl="1"/>
            <a:r>
              <a:rPr lang="pt-PT" sz="1800" dirty="0">
                <a:latin typeface="Amasis MT Pro" panose="020B0604020202020204" pitchFamily="18" charset="0"/>
              </a:rPr>
              <a:t>Assess security (cameras, fences, ...)</a:t>
            </a:r>
          </a:p>
          <a:p>
            <a:pPr lvl="1"/>
            <a:r>
              <a:rPr lang="pt-PT" sz="1800" dirty="0">
                <a:latin typeface="Amasis MT Pro" panose="020B0604020202020204" pitchFamily="18" charset="0"/>
              </a:rPr>
              <a:t>Parked cars (timeline, ...)</a:t>
            </a:r>
          </a:p>
          <a:p>
            <a:pPr lvl="1"/>
            <a:r>
              <a:rPr lang="pt-PT" sz="1800" dirty="0">
                <a:latin typeface="Amasis MT Pro" panose="020B0604020202020204" pitchFamily="18" charset="0"/>
              </a:rPr>
              <a:t>People’s habits/routines, timetables, ...</a:t>
            </a:r>
          </a:p>
          <a:p>
            <a:r>
              <a:rPr lang="pt-PT" dirty="0">
                <a:latin typeface="Amasis MT Pro" panose="020B0604020202020204" pitchFamily="18" charset="0"/>
              </a:rPr>
              <a:t>View the past – timeline (</a:t>
            </a:r>
            <a:r>
              <a:rPr lang="pt-PT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pt-PT" dirty="0">
                <a:latin typeface="Amasis MT Pro" panose="020B0604020202020204" pitchFamily="18" charset="0"/>
              </a:rPr>
              <a:t>)</a:t>
            </a:r>
          </a:p>
          <a:p>
            <a:endParaRPr lang="pt-PT" sz="1000" dirty="0">
              <a:latin typeface="Amasis MT Pro" panose="020B0604020202020204" pitchFamily="18" charset="0"/>
            </a:endParaRPr>
          </a:p>
          <a:p>
            <a:r>
              <a:rPr lang="pt-PT" dirty="0">
                <a:latin typeface="Amasis MT Pro" panose="020B0604020202020204" pitchFamily="18" charset="0"/>
              </a:rPr>
              <a:t>Instant Street View (</a:t>
            </a:r>
            <a:r>
              <a:rPr lang="pt-PT" dirty="0">
                <a:latin typeface="Amasis MT Pro" panose="020B0604020202020204" pitchFamily="18" charset="0"/>
                <a:hlinkClick r:id="rId5"/>
              </a:rPr>
              <a:t>link</a:t>
            </a:r>
            <a:r>
              <a:rPr lang="pt-PT" dirty="0">
                <a:latin typeface="Amasis MT Pro" panose="020B0604020202020204" pitchFamily="18" charset="0"/>
              </a:rPr>
              <a:t>)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FEDE96D7-3620-F0B8-D021-50D050639A37}"/>
              </a:ext>
            </a:extLst>
          </p:cNvPr>
          <p:cNvSpPr/>
          <p:nvPr/>
        </p:nvSpPr>
        <p:spPr>
          <a:xfrm>
            <a:off x="4049486" y="4293325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8237EB-B82B-B41B-B0C5-28DCC6258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39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8578022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65777-9950-41FF-C4F1-DCFAF627B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Disclaimer</a:t>
            </a:r>
            <a:br>
              <a:rPr lang="en-US" dirty="0"/>
            </a:br>
            <a:r>
              <a:rPr lang="en-US" dirty="0"/>
              <a:t>	Boring but necessary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AF3405-B50D-8DD1-06B0-90D32A1508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spcBef>
                <a:spcPts val="600"/>
              </a:spcBef>
            </a:pPr>
            <a:r>
              <a:rPr lang="en-US" cap="none" dirty="0">
                <a:latin typeface="Amasis MT Pro" panose="020B0604020202020204" pitchFamily="18" charset="0"/>
              </a:rPr>
              <a:t>Information in this presentation is intended for </a:t>
            </a:r>
            <a:r>
              <a:rPr lang="en-US" b="1" u="sng" cap="none" dirty="0">
                <a:latin typeface="Amasis MT Pro" panose="020B0604020202020204" pitchFamily="18" charset="0"/>
              </a:rPr>
              <a:t>educational and awareness purposes only</a:t>
            </a:r>
            <a:r>
              <a:rPr lang="en-US" cap="none" dirty="0">
                <a:latin typeface="Amasis MT Pro" panose="020B0604020202020204" pitchFamily="18" charset="0"/>
              </a:rPr>
              <a:t>.</a:t>
            </a:r>
          </a:p>
          <a:p>
            <a:pPr>
              <a:spcBef>
                <a:spcPts val="600"/>
              </a:spcBef>
            </a:pPr>
            <a:endParaRPr lang="en-US" dirty="0">
              <a:latin typeface="Amasis MT Pro" panose="020B0604020202020204" pitchFamily="18" charset="0"/>
            </a:endParaRPr>
          </a:p>
          <a:p>
            <a:pPr>
              <a:spcBef>
                <a:spcPts val="600"/>
              </a:spcBef>
            </a:pPr>
            <a:r>
              <a:rPr lang="en-US" b="1" dirty="0">
                <a:latin typeface="Amasis MT Pro" panose="020B0604020202020204" pitchFamily="18" charset="0"/>
              </a:rPr>
              <a:t>Live presentation</a:t>
            </a:r>
            <a:r>
              <a:rPr lang="en-US" dirty="0">
                <a:latin typeface="Amasis MT Pro" panose="020B0604020202020204" pitchFamily="18" charset="0"/>
              </a:rPr>
              <a:t>. Not a controlled environment and some contents may be inappropriate for some users.</a:t>
            </a:r>
          </a:p>
          <a:p>
            <a:pPr>
              <a:spcBef>
                <a:spcPts val="600"/>
              </a:spcBef>
            </a:pPr>
            <a:endParaRPr lang="en-US" dirty="0">
              <a:latin typeface="Amasis MT Pro" panose="020B0604020202020204" pitchFamily="18" charset="0"/>
            </a:endParaRPr>
          </a:p>
          <a:p>
            <a:pPr>
              <a:spcBef>
                <a:spcPts val="600"/>
              </a:spcBef>
            </a:pPr>
            <a:r>
              <a:rPr lang="en-US" b="1" dirty="0">
                <a:latin typeface="Amasis MT Pro" panose="020B0604020202020204" pitchFamily="18" charset="0"/>
              </a:rPr>
              <a:t>I accept no responsibility </a:t>
            </a:r>
            <a:r>
              <a:rPr lang="en-US" dirty="0">
                <a:latin typeface="Amasis MT Pro" panose="020B0604020202020204" pitchFamily="18" charset="0"/>
              </a:rPr>
              <a:t>in any kind for the use, misuse, downloading, viewing in whatever way the links in this presentation.</a:t>
            </a:r>
          </a:p>
          <a:p>
            <a:pPr>
              <a:spcBef>
                <a:spcPts val="600"/>
              </a:spcBef>
            </a:pPr>
            <a:endParaRPr lang="en-US" dirty="0">
              <a:latin typeface="Amasis MT Pro" panose="020B0604020202020204" pitchFamily="18" charset="0"/>
            </a:endParaRPr>
          </a:p>
          <a:p>
            <a:pPr>
              <a:spcBef>
                <a:spcPts val="600"/>
              </a:spcBef>
            </a:pPr>
            <a:r>
              <a:rPr lang="en-US" cap="none" dirty="0">
                <a:latin typeface="Amasis MT Pro" panose="020B0604020202020204" pitchFamily="18" charset="0"/>
              </a:rPr>
              <a:t>This presentation </a:t>
            </a:r>
            <a:r>
              <a:rPr lang="en-US" b="1" cap="none" dirty="0">
                <a:latin typeface="Amasis MT Pro" panose="020B0604020202020204" pitchFamily="18" charset="0"/>
              </a:rPr>
              <a:t>is not related </a:t>
            </a:r>
            <a:r>
              <a:rPr lang="en-US" cap="none" dirty="0">
                <a:latin typeface="Amasis MT Pro" panose="020B0604020202020204" pitchFamily="18" charset="0"/>
              </a:rPr>
              <a:t>to my work or employer.</a:t>
            </a:r>
          </a:p>
        </p:txBody>
      </p:sp>
      <p:pic>
        <p:nvPicPr>
          <p:cNvPr id="4" name="Content Placeholder 7">
            <a:extLst>
              <a:ext uri="{FF2B5EF4-FFF2-40B4-BE49-F238E27FC236}">
                <a16:creationId xmlns:a16="http://schemas.microsoft.com/office/drawing/2014/main" id="{BB836F64-0E6E-DC2E-1AAA-A81C614626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4002" y="2062975"/>
            <a:ext cx="2754575" cy="3701663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1141AE-6C1C-9688-80DB-92B54D0014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47607904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OSINT</a:t>
            </a:r>
            <a:br>
              <a:rPr lang="en-US" dirty="0"/>
            </a:br>
            <a:r>
              <a:rPr lang="en-US" dirty="0"/>
              <a:t>	</a:t>
            </a:r>
            <a:r>
              <a:rPr lang="pt-PT" dirty="0"/>
              <a:t>Maps and Satellites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4017214" cy="3880773"/>
          </a:xfrm>
        </p:spPr>
        <p:txBody>
          <a:bodyPr>
            <a:normAutofit/>
          </a:bodyPr>
          <a:lstStyle/>
          <a:p>
            <a:r>
              <a:rPr lang="en-US" cap="none" dirty="0">
                <a:latin typeface="Amasis MT Pro" panose="020B0604020202020204" pitchFamily="18" charset="0"/>
              </a:rPr>
              <a:t>Google Maps (</a:t>
            </a:r>
            <a:r>
              <a:rPr lang="en-US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Bing Maps (</a:t>
            </a:r>
            <a:r>
              <a:rPr lang="en-US" cap="none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Wikimapia (</a:t>
            </a:r>
            <a:r>
              <a:rPr lang="en-US" cap="none" dirty="0">
                <a:latin typeface="Amasis MT Pro" panose="020B0604020202020204" pitchFamily="18" charset="0"/>
                <a:hlinkClick r:id="rId5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endParaRPr lang="en-US" dirty="0">
              <a:latin typeface="Amasis MT Pro" panose="020B0604020202020204" pitchFamily="18" charset="0"/>
            </a:endParaRPr>
          </a:p>
          <a:p>
            <a:r>
              <a:rPr lang="en-US" dirty="0">
                <a:latin typeface="Amasis MT Pro" panose="020B0604020202020204" pitchFamily="18" charset="0"/>
              </a:rPr>
              <a:t>Overpass Turbo (</a:t>
            </a:r>
            <a:r>
              <a:rPr lang="en-US" dirty="0">
                <a:latin typeface="Amasis MT Pro" panose="020B0604020202020204" pitchFamily="18" charset="0"/>
                <a:hlinkClick r:id="rId6"/>
              </a:rPr>
              <a:t>link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Wizard: </a:t>
            </a:r>
            <a:r>
              <a:rPr lang="en-US" dirty="0" err="1">
                <a:latin typeface="Amasis MT Pro" panose="020B0604020202020204" pitchFamily="18" charset="0"/>
              </a:rPr>
              <a:t>plant:source</a:t>
            </a:r>
            <a:r>
              <a:rPr lang="en-US" dirty="0">
                <a:latin typeface="Amasis MT Pro" panose="020B0604020202020204" pitchFamily="18" charset="0"/>
              </a:rPr>
              <a:t>=nuclear</a:t>
            </a:r>
          </a:p>
          <a:p>
            <a:endParaRPr lang="en-US" dirty="0">
              <a:latin typeface="Amasis MT Pro" panose="020B0604020202020204" pitchFamily="18" charset="0"/>
            </a:endParaRPr>
          </a:p>
          <a:p>
            <a:r>
              <a:rPr lang="en-US" cap="none" dirty="0" err="1">
                <a:latin typeface="Amasis MT Pro" panose="020B0604020202020204" pitchFamily="18" charset="0"/>
              </a:rPr>
              <a:t>DualMaps</a:t>
            </a:r>
            <a:r>
              <a:rPr lang="en-US" cap="none" dirty="0">
                <a:latin typeface="Amasis MT Pro" panose="020B0604020202020204" pitchFamily="18" charset="0"/>
              </a:rPr>
              <a:t> (</a:t>
            </a:r>
            <a:r>
              <a:rPr lang="en-US" cap="none" dirty="0">
                <a:latin typeface="Amasis MT Pro" panose="020B0604020202020204" pitchFamily="18" charset="0"/>
                <a:hlinkClick r:id="rId7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endParaRPr lang="en-US" sz="1000" cap="none" dirty="0">
              <a:latin typeface="Amasis MT Pro" panose="020B0604020202020204" pitchFamily="18" charset="0"/>
            </a:endParaRPr>
          </a:p>
          <a:p>
            <a:r>
              <a:rPr lang="en-US" cap="none" dirty="0">
                <a:latin typeface="Amasis MT Pro" panose="020B0604020202020204" pitchFamily="18" charset="0"/>
              </a:rPr>
              <a:t>Tips, Tricks and Techniques (</a:t>
            </a:r>
            <a:r>
              <a:rPr lang="en-US" cap="none" dirty="0">
                <a:latin typeface="Amasis MT Pro" panose="020B0604020202020204" pitchFamily="18" charset="0"/>
                <a:hlinkClick r:id="rId8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  <a:endParaRPr lang="pt-PT" cap="none" dirty="0">
              <a:latin typeface="Amasis MT Pro" panose="020B06040202020202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1B89D0-4C12-04AD-0376-124682DCB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40</a:t>
            </a:fld>
            <a:endParaRPr lang="pt-PT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207E3191-E60C-7E0D-F733-7C86F6FB43D0}"/>
              </a:ext>
            </a:extLst>
          </p:cNvPr>
          <p:cNvSpPr/>
          <p:nvPr/>
        </p:nvSpPr>
        <p:spPr>
          <a:xfrm>
            <a:off x="3328289" y="3889479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9BBE8EC-C897-6AE8-52B4-B829F75C40F6}"/>
              </a:ext>
            </a:extLst>
          </p:cNvPr>
          <p:cNvSpPr txBox="1">
            <a:spLocks/>
          </p:cNvSpPr>
          <p:nvPr/>
        </p:nvSpPr>
        <p:spPr>
          <a:xfrm>
            <a:off x="5645258" y="2160589"/>
            <a:ext cx="3781544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Amasis MT Pro" panose="020B0604020202020204" pitchFamily="18" charset="0"/>
              </a:rPr>
              <a:t>Zoom Earth (</a:t>
            </a:r>
            <a:r>
              <a:rPr lang="en-US">
                <a:latin typeface="Amasis MT Pro" panose="020B0604020202020204" pitchFamily="18" charset="0"/>
                <a:hlinkClick r:id="rId9"/>
              </a:rPr>
              <a:t>link</a:t>
            </a:r>
            <a:r>
              <a:rPr lang="en-US">
                <a:latin typeface="Amasis MT Pro" panose="020B0604020202020204" pitchFamily="18" charset="0"/>
              </a:rPr>
              <a:t>)</a:t>
            </a:r>
          </a:p>
          <a:p>
            <a:r>
              <a:rPr lang="en-US">
                <a:latin typeface="Amasis MT Pro" panose="020B0604020202020204" pitchFamily="18" charset="0"/>
              </a:rPr>
              <a:t>Satellites Pro (</a:t>
            </a:r>
            <a:r>
              <a:rPr lang="en-US">
                <a:latin typeface="Amasis MT Pro" panose="020B0604020202020204" pitchFamily="18" charset="0"/>
                <a:hlinkClick r:id="rId10"/>
              </a:rPr>
              <a:t>link</a:t>
            </a:r>
            <a:r>
              <a:rPr lang="en-US">
                <a:latin typeface="Amasis MT Pro" panose="020B0604020202020204" pitchFamily="18" charset="0"/>
              </a:rPr>
              <a:t>)</a:t>
            </a:r>
          </a:p>
          <a:p>
            <a:r>
              <a:rPr lang="en-US">
                <a:latin typeface="Amasis MT Pro" panose="020B0604020202020204" pitchFamily="18" charset="0"/>
              </a:rPr>
              <a:t>World Imagery (</a:t>
            </a:r>
            <a:r>
              <a:rPr lang="en-US">
                <a:latin typeface="Amasis MT Pro" panose="020B0604020202020204" pitchFamily="18" charset="0"/>
                <a:hlinkClick r:id="rId11"/>
              </a:rPr>
              <a:t>link</a:t>
            </a:r>
            <a:r>
              <a:rPr lang="en-US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en-US" sz="1800">
                <a:latin typeface="Amasis MT Pro" panose="020B0604020202020204" pitchFamily="18" charset="0"/>
              </a:rPr>
              <a:t>Wayback (</a:t>
            </a:r>
            <a:r>
              <a:rPr lang="en-US" sz="1800">
                <a:latin typeface="Amasis MT Pro" panose="020B0604020202020204" pitchFamily="18" charset="0"/>
                <a:hlinkClick r:id="rId12"/>
              </a:rPr>
              <a:t>link</a:t>
            </a:r>
            <a:r>
              <a:rPr lang="en-US" sz="180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en-US" sz="1800">
                <a:latin typeface="Amasis MT Pro" panose="020B0604020202020204" pitchFamily="18" charset="0"/>
              </a:rPr>
              <a:t>Wayback example (</a:t>
            </a:r>
            <a:r>
              <a:rPr lang="en-US" sz="1800">
                <a:latin typeface="Amasis MT Pro" panose="020B0604020202020204" pitchFamily="18" charset="0"/>
                <a:hlinkClick r:id="rId13"/>
              </a:rPr>
              <a:t>link</a:t>
            </a:r>
            <a:r>
              <a:rPr lang="en-US" sz="1800">
                <a:latin typeface="Amasis MT Pro" panose="020B0604020202020204" pitchFamily="18" charset="0"/>
              </a:rPr>
              <a:t>)</a:t>
            </a:r>
          </a:p>
          <a:p>
            <a:endParaRPr lang="pt-PT" sz="1000">
              <a:latin typeface="Amasis MT Pro" panose="020B0604020202020204" pitchFamily="18" charset="0"/>
            </a:endParaRPr>
          </a:p>
          <a:p>
            <a:r>
              <a:rPr lang="pt-PT">
                <a:latin typeface="Amasis MT Pro" panose="020B0604020202020204" pitchFamily="18" charset="0"/>
              </a:rPr>
              <a:t>View the past - timeline</a:t>
            </a:r>
            <a:endParaRPr lang="pt-PT" dirty="0">
              <a:latin typeface="Amasis MT Pro" panose="020B0604020202020204" pitchFamily="18" charset="0"/>
            </a:endParaRP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C047DAA8-0434-00A6-5ABC-4DF9E99156DA}"/>
              </a:ext>
            </a:extLst>
          </p:cNvPr>
          <p:cNvSpPr/>
          <p:nvPr/>
        </p:nvSpPr>
        <p:spPr>
          <a:xfrm>
            <a:off x="8925660" y="3889479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348386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OSINT MEMORY</a:t>
            </a:r>
            <a:br>
              <a:rPr lang="en-US" dirty="0"/>
            </a:br>
            <a:r>
              <a:rPr lang="en-US" dirty="0"/>
              <a:t>	Internet 	in the past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cap="none" dirty="0">
                <a:latin typeface="Amasis MT Pro" panose="020B0604020202020204" pitchFamily="18" charset="0"/>
              </a:rPr>
              <a:t>Wayback Machine (</a:t>
            </a:r>
            <a:r>
              <a:rPr lang="en-US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en-US" cap="none" dirty="0">
                <a:latin typeface="Amasis MT Pro" panose="020B0604020202020204" pitchFamily="18" charset="0"/>
              </a:rPr>
              <a:t>Example (</a:t>
            </a:r>
            <a:r>
              <a:rPr lang="en-US" cap="none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Archive.is (</a:t>
            </a:r>
            <a:r>
              <a:rPr lang="en-US" cap="none" dirty="0">
                <a:latin typeface="Amasis MT Pro" panose="020B0604020202020204" pitchFamily="18" charset="0"/>
                <a:hlinkClick r:id="rId5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Cached Pages (</a:t>
            </a:r>
            <a:r>
              <a:rPr lang="en-US" cap="none" dirty="0">
                <a:latin typeface="Amasis MT Pro" panose="020B0604020202020204" pitchFamily="18" charset="0"/>
                <a:hlinkClick r:id="rId6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Cached View (</a:t>
            </a:r>
            <a:r>
              <a:rPr lang="en-US" cap="none" dirty="0">
                <a:latin typeface="Amasis MT Pro" panose="020B0604020202020204" pitchFamily="18" charset="0"/>
                <a:hlinkClick r:id="rId7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OldWeb.Today (</a:t>
            </a:r>
            <a:r>
              <a:rPr lang="en-US" cap="none" dirty="0">
                <a:latin typeface="Amasis MT Pro" panose="020B0604020202020204" pitchFamily="18" charset="0"/>
                <a:hlinkClick r:id="rId8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Time Travel (</a:t>
            </a:r>
            <a:r>
              <a:rPr lang="en-US" cap="none" dirty="0">
                <a:latin typeface="Amasis MT Pro" panose="020B0604020202020204" pitchFamily="18" charset="0"/>
                <a:hlinkClick r:id="rId9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endParaRPr lang="en-US" dirty="0">
              <a:latin typeface="Amasis MT Pro" panose="020B0604020202020204" pitchFamily="18" charset="0"/>
            </a:endParaRPr>
          </a:p>
          <a:p>
            <a:r>
              <a:rPr lang="en-US" cap="none" dirty="0">
                <a:latin typeface="Amasis MT Pro" panose="020B0604020202020204" pitchFamily="18" charset="0"/>
              </a:rPr>
              <a:t>Github commits </a:t>
            </a:r>
            <a:r>
              <a:rPr lang="en-US" cap="none" dirty="0">
                <a:latin typeface="Amasis MT Pro" panose="020B0604020202020204" pitchFamily="18" charset="0"/>
                <a:sym typeface="Wingdings" panose="05000000000000000000" pitchFamily="2" charset="2"/>
              </a:rPr>
              <a:t></a:t>
            </a:r>
            <a:endParaRPr lang="en-US" cap="none" dirty="0">
              <a:latin typeface="Amasis MT Pro" panose="020B0604020202020204" pitchFamily="18" charset="0"/>
            </a:endParaRPr>
          </a:p>
          <a:p>
            <a:endParaRPr lang="pt-PT" cap="none" dirty="0">
              <a:latin typeface="Amasis MT Pro" panose="020B0604020202020204" pitchFamily="18" charset="0"/>
            </a:endParaRP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AC0FFEA7-56F8-56C2-9CD9-7DB4063C2883}"/>
              </a:ext>
            </a:extLst>
          </p:cNvPr>
          <p:cNvSpPr/>
          <p:nvPr/>
        </p:nvSpPr>
        <p:spPr>
          <a:xfrm>
            <a:off x="2820380" y="2658510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5AEE8C-E3D4-FC94-D175-173BE19DC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41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59997715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353DF-E08B-5139-444F-F7A34D2AC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Databreach</a:t>
            </a:r>
            <a:endParaRPr lang="pt-PT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FD1544-9FB1-0115-CB55-678A77ADC5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FD300D-9FE7-0986-5457-77A91091CE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42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60315123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Databreach</a:t>
            </a:r>
            <a:br>
              <a:rPr lang="en-US" dirty="0"/>
            </a:br>
            <a:r>
              <a:rPr lang="en-US" dirty="0"/>
              <a:t>	Is not a thing of the past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cap="none" dirty="0">
                <a:latin typeface="Amasis MT Pro" panose="020B0604020202020204" pitchFamily="18" charset="0"/>
              </a:rPr>
              <a:t>Troy Hunt</a:t>
            </a:r>
          </a:p>
          <a:p>
            <a:pPr lvl="1"/>
            <a:r>
              <a:rPr lang="en-US" sz="1800" cap="none" dirty="0">
                <a:latin typeface="Amasis MT Pro" panose="020B0604020202020204" pitchFamily="18" charset="0"/>
              </a:rPr>
              <a:t>HaveIBeenPwned (</a:t>
            </a:r>
            <a:r>
              <a:rPr lang="en-US" sz="1800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sz="1800" cap="none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en-US" sz="1800" dirty="0">
                <a:latin typeface="Amasis MT Pro" panose="020B0604020202020204" pitchFamily="18" charset="0"/>
              </a:rPr>
              <a:t>Pwned websites (</a:t>
            </a:r>
            <a:r>
              <a:rPr lang="en-US" sz="1800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en-US" sz="1800" dirty="0">
                <a:latin typeface="Amasis MT Pro" panose="020B0604020202020204" pitchFamily="18" charset="0"/>
              </a:rPr>
              <a:t>)</a:t>
            </a:r>
            <a:endParaRPr lang="en-US" sz="1800" cap="none" dirty="0">
              <a:latin typeface="Amasis MT Pro" panose="020B0604020202020204" pitchFamily="18" charset="0"/>
            </a:endParaRPr>
          </a:p>
          <a:p>
            <a:r>
              <a:rPr lang="en-US" cap="none" dirty="0">
                <a:latin typeface="Amasis MT Pro" panose="020B0604020202020204" pitchFamily="18" charset="0"/>
              </a:rPr>
              <a:t>Ashley Madison Breach 2015 (</a:t>
            </a:r>
            <a:r>
              <a:rPr lang="en-US" cap="none" dirty="0">
                <a:latin typeface="Amasis MT Pro" panose="020B0604020202020204" pitchFamily="18" charset="0"/>
                <a:hlinkClick r:id="rId5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en-US" sz="1800" cap="none" dirty="0">
                <a:latin typeface="Amasis MT Pro" panose="020B0604020202020204" pitchFamily="18" charset="0"/>
              </a:rPr>
              <a:t>When private data gets public</a:t>
            </a:r>
          </a:p>
          <a:p>
            <a:r>
              <a:rPr lang="en-US" dirty="0">
                <a:latin typeface="Amasis MT Pro" panose="020B0604020202020204" pitchFamily="18" charset="0"/>
              </a:rPr>
              <a:t>Piracy - Subtitles</a:t>
            </a:r>
          </a:p>
          <a:p>
            <a:pPr lvl="1"/>
            <a:r>
              <a:rPr lang="en-US" sz="1800" cap="none" dirty="0">
                <a:latin typeface="Amasis MT Pro" panose="020B0604020202020204" pitchFamily="18" charset="0"/>
              </a:rPr>
              <a:t>Don’t think you can hide – </a:t>
            </a:r>
            <a:r>
              <a:rPr lang="en-US" sz="1800" b="1" cap="none" dirty="0">
                <a:latin typeface="Amasis MT Pro" panose="020B0604020202020204" pitchFamily="18" charset="0"/>
              </a:rPr>
              <a:t>Illegal activities are tracked</a:t>
            </a:r>
            <a:endParaRPr lang="en-US" sz="1800" b="1" dirty="0">
              <a:latin typeface="Amasis MT Pro" panose="020B0604020202020204" pitchFamily="18" charset="0"/>
            </a:endParaRPr>
          </a:p>
          <a:p>
            <a:r>
              <a:rPr lang="en-US" dirty="0">
                <a:latin typeface="Amasis MT Pro" panose="020B0604020202020204" pitchFamily="18" charset="0"/>
              </a:rPr>
              <a:t>Companies are leaking all your information</a:t>
            </a:r>
          </a:p>
          <a:p>
            <a:pPr lvl="1"/>
            <a:r>
              <a:rPr lang="en-US" sz="1800" cap="none" dirty="0">
                <a:latin typeface="Amasis MT Pro" panose="020B0604020202020204" pitchFamily="18" charset="0"/>
              </a:rPr>
              <a:t>Compromised data: Dates of birth, Email addresses, Employers, Family structure, Genders, Income levels, Living costs, Marital statuses, Mothers maiden names, Names, Phone numbers, Physical addresses, Places of birth, Religions, Spouses names</a:t>
            </a:r>
            <a:endParaRPr lang="pt-PT" sz="1800" cap="none" dirty="0">
              <a:latin typeface="Amasis MT Pro" panose="020B06040202020202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B79AA6-46B4-8981-7A9F-CBB36BDA02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43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89788035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Databreach</a:t>
            </a:r>
            <a:br>
              <a:rPr lang="en-US" dirty="0"/>
            </a:br>
            <a:r>
              <a:rPr lang="en-US" dirty="0"/>
              <a:t>	Company credentials ?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1500" cap="none" dirty="0">
                <a:latin typeface="Amasis MT Pro" panose="020B0604020202020204" pitchFamily="18" charset="0"/>
              </a:rPr>
              <a:t>Source</a:t>
            </a:r>
          </a:p>
          <a:p>
            <a:pPr lvl="1"/>
            <a:r>
              <a:rPr lang="en-US" sz="1500" cap="none" dirty="0">
                <a:latin typeface="Amasis MT Pro" panose="020B0604020202020204" pitchFamily="18" charset="0"/>
              </a:rPr>
              <a:t>Publicly available list of credentials</a:t>
            </a:r>
          </a:p>
          <a:p>
            <a:pPr lvl="1"/>
            <a:r>
              <a:rPr lang="en-US" sz="1500" cap="none" dirty="0">
                <a:latin typeface="Amasis MT Pro" panose="020B0604020202020204" pitchFamily="18" charset="0"/>
              </a:rPr>
              <a:t>More than 10k credentials just for Bosch</a:t>
            </a:r>
          </a:p>
          <a:p>
            <a:r>
              <a:rPr lang="en-US" sz="1500" cap="none" dirty="0">
                <a:latin typeface="Amasis MT Pro" panose="020B0604020202020204" pitchFamily="18" charset="0"/>
              </a:rPr>
              <a:t>Information gathered</a:t>
            </a:r>
          </a:p>
          <a:p>
            <a:pPr lvl="1"/>
            <a:r>
              <a:rPr lang="en-US" sz="1500" dirty="0">
                <a:latin typeface="Amasis MT Pro" panose="020B0604020202020204" pitchFamily="18" charset="0"/>
              </a:rPr>
              <a:t>Rule of email/login</a:t>
            </a:r>
          </a:p>
          <a:p>
            <a:pPr lvl="2"/>
            <a:r>
              <a:rPr lang="en-US" sz="1500" cap="none" dirty="0">
                <a:latin typeface="Amasis MT Pro" panose="020B0604020202020204" pitchFamily="18" charset="0"/>
              </a:rPr>
              <a:t>(FirstName.LastName)@(Country).(company).com</a:t>
            </a:r>
          </a:p>
          <a:p>
            <a:pPr lvl="1"/>
            <a:r>
              <a:rPr lang="en-US" sz="1500" cap="none" dirty="0">
                <a:latin typeface="Amasis MT Pro" panose="020B0604020202020204" pitchFamily="18" charset="0"/>
              </a:rPr>
              <a:t>Rule of password complexity</a:t>
            </a:r>
          </a:p>
          <a:p>
            <a:pPr lvl="1"/>
            <a:r>
              <a:rPr lang="en-US" sz="1500" cap="none" dirty="0">
                <a:latin typeface="Amasis MT Pro" panose="020B0604020202020204" pitchFamily="18" charset="0"/>
              </a:rPr>
              <a:t>List of users</a:t>
            </a:r>
          </a:p>
          <a:p>
            <a:pPr lvl="2"/>
            <a:r>
              <a:rPr lang="en-US" sz="1500" dirty="0">
                <a:latin typeface="Amasis MT Pro" panose="020B0604020202020204" pitchFamily="18" charset="0"/>
              </a:rPr>
              <a:t>Phishing campaigns</a:t>
            </a:r>
          </a:p>
          <a:p>
            <a:pPr lvl="2"/>
            <a:r>
              <a:rPr lang="en-US" sz="1500" cap="none" dirty="0">
                <a:latin typeface="Amasis MT Pro" panose="020B0604020202020204" pitchFamily="18" charset="0"/>
              </a:rPr>
              <a:t>Brute force</a:t>
            </a:r>
          </a:p>
          <a:p>
            <a:pPr lvl="2"/>
            <a:r>
              <a:rPr lang="en-US" sz="1500" cap="none" dirty="0">
                <a:latin typeface="Amasis MT Pro" panose="020B0604020202020204" pitchFamily="18" charset="0"/>
              </a:rPr>
              <a:t>Look for those users on Social Media</a:t>
            </a:r>
          </a:p>
          <a:p>
            <a:r>
              <a:rPr lang="en-US" sz="1600" cap="none" dirty="0">
                <a:latin typeface="Amasis MT Pro" panose="020B0604020202020204" pitchFamily="18" charset="0"/>
              </a:rPr>
              <a:t>HaveIBeenPwned (</a:t>
            </a:r>
            <a:r>
              <a:rPr lang="en-US" sz="1600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sz="1600" cap="none" dirty="0">
                <a:latin typeface="Amasis MT Pro" panose="020B0604020202020204" pitchFamily="18" charset="0"/>
              </a:rPr>
              <a:t>)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F58B861-2AB2-BADF-EDDB-A5972A4E99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44</a:t>
            </a:fld>
            <a:endParaRPr lang="pt-PT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017D085A-7943-3CB3-8A12-81352920C269}"/>
              </a:ext>
            </a:extLst>
          </p:cNvPr>
          <p:cNvSpPr/>
          <p:nvPr/>
        </p:nvSpPr>
        <p:spPr>
          <a:xfrm>
            <a:off x="3240258" y="6161314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0979A0F-32A4-5AD3-E711-C9803C4D2BF4}"/>
              </a:ext>
            </a:extLst>
          </p:cNvPr>
          <p:cNvGrpSpPr/>
          <p:nvPr/>
        </p:nvGrpSpPr>
        <p:grpSpPr>
          <a:xfrm>
            <a:off x="6636469" y="2526383"/>
            <a:ext cx="4099249" cy="3401857"/>
            <a:chOff x="6339840" y="1786956"/>
            <a:chExt cx="3239282" cy="4379674"/>
          </a:xfrm>
        </p:grpSpPr>
        <p:pic>
          <p:nvPicPr>
            <p:cNvPr id="6" name="Content Placeholder 7">
              <a:extLst>
                <a:ext uri="{FF2B5EF4-FFF2-40B4-BE49-F238E27FC236}">
                  <a16:creationId xmlns:a16="http://schemas.microsoft.com/office/drawing/2014/main" id="{E666AA62-80E5-AF46-224F-7558AD351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39840" y="1997855"/>
              <a:ext cx="3239282" cy="4168775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E30767D-E0CB-8B7D-B175-9FD8FC37D27E}"/>
                </a:ext>
              </a:extLst>
            </p:cNvPr>
            <p:cNvSpPr/>
            <p:nvPr/>
          </p:nvSpPr>
          <p:spPr>
            <a:xfrm>
              <a:off x="6339840" y="2001347"/>
              <a:ext cx="1790700" cy="14400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9BD8FC8-21EA-D5B1-2F90-3BF24F56C412}"/>
                </a:ext>
              </a:extLst>
            </p:cNvPr>
            <p:cNvSpPr/>
            <p:nvPr/>
          </p:nvSpPr>
          <p:spPr>
            <a:xfrm>
              <a:off x="8138160" y="1997855"/>
              <a:ext cx="802520" cy="14400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ED78539-BF7F-34E6-CD37-CB0761096B8D}"/>
                </a:ext>
              </a:extLst>
            </p:cNvPr>
            <p:cNvSpPr txBox="1"/>
            <p:nvPr/>
          </p:nvSpPr>
          <p:spPr>
            <a:xfrm>
              <a:off x="6780019" y="1801143"/>
              <a:ext cx="1066800" cy="1949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20" dirty="0">
                  <a:solidFill>
                    <a:srgbClr val="FF0000"/>
                  </a:solidFill>
                  <a:latin typeface="Amasis MT Pro" panose="02040504050005020304" pitchFamily="18" charset="0"/>
                </a:rPr>
                <a:t>Email/Login</a:t>
              </a:r>
              <a:endParaRPr lang="pt-PT" sz="720" dirty="0">
                <a:solidFill>
                  <a:srgbClr val="FF0000"/>
                </a:solidFill>
                <a:latin typeface="Amasis MT Pro" panose="02040504050005020304" pitchFamily="18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611D28F-7238-D382-54CE-83A2362BD454}"/>
                </a:ext>
              </a:extLst>
            </p:cNvPr>
            <p:cNvSpPr txBox="1"/>
            <p:nvPr/>
          </p:nvSpPr>
          <p:spPr>
            <a:xfrm>
              <a:off x="8138160" y="1786956"/>
              <a:ext cx="1066800" cy="1949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20" dirty="0">
                  <a:solidFill>
                    <a:srgbClr val="FF0000"/>
                  </a:solidFill>
                  <a:latin typeface="Amasis MT Pro" panose="02040504050005020304" pitchFamily="18" charset="0"/>
                </a:rPr>
                <a:t>Password</a:t>
              </a:r>
              <a:endParaRPr lang="pt-PT" sz="720" dirty="0">
                <a:solidFill>
                  <a:srgbClr val="FF0000"/>
                </a:solidFill>
                <a:latin typeface="Amasis MT Pro" panose="020405040500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0313720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353DF-E08B-5139-444F-F7A34D2AC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SHODAN</a:t>
            </a:r>
            <a:endParaRPr lang="pt-PT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FD1544-9FB1-0115-CB55-678A77ADC5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34FE83-E951-C119-2E39-5AD0B3708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45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27322577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Shodan</a:t>
            </a:r>
            <a:br>
              <a:rPr lang="en-US" dirty="0"/>
            </a:br>
            <a:r>
              <a:rPr lang="en-US" dirty="0"/>
              <a:t>	Internet of Things - Images</a:t>
            </a:r>
            <a:endParaRPr lang="pt-PT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6E4B95-CDD9-A45D-D59F-0B7E5EE103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2163765"/>
            <a:ext cx="3581900" cy="201958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0C17D9E-A7A9-87CE-6463-62A1EE1EF1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1991" y="4164293"/>
            <a:ext cx="3543795" cy="260798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8C95F95-732E-46A0-F78A-9C6E70D389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5895" y="4163147"/>
            <a:ext cx="3349434" cy="260912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4FB7B03-0E1E-0AE0-E162-7613409333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61991" y="2163765"/>
            <a:ext cx="3543795" cy="201958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087526D-FE0E-6637-B73B-E795872306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9100" y="4290857"/>
            <a:ext cx="3543795" cy="221963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87201B9-91C1-74C2-5869-77F21082ABD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59234" y="2173291"/>
            <a:ext cx="3543795" cy="200052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61BF1F-DF40-2AE5-26CB-BFB34F34B8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46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05959546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Shodan</a:t>
            </a:r>
            <a:br>
              <a:rPr lang="en-US" dirty="0"/>
            </a:br>
            <a:r>
              <a:rPr lang="en-US" dirty="0"/>
              <a:t>	Industrial Control Systems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cap="none" dirty="0">
                <a:latin typeface="Amasis MT Pro" panose="020B0604020202020204" pitchFamily="18" charset="0"/>
              </a:rPr>
              <a:t>Industrial Control Systems (</a:t>
            </a:r>
            <a:r>
              <a:rPr lang="en-US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endParaRPr lang="en-US" cap="none" dirty="0">
              <a:latin typeface="Amasis MT Pro" panose="020B0604020202020204" pitchFamily="18" charset="0"/>
            </a:endParaRPr>
          </a:p>
          <a:p>
            <a:endParaRPr lang="pt-PT" cap="none" dirty="0">
              <a:latin typeface="Amasis MT Pro" panose="020B06040202020202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A0340C-A785-8D5C-965E-7C326C8347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1178" y="3152598"/>
            <a:ext cx="3553321" cy="26864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3871F0-45FE-C998-8F6E-754CDE1255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34126" y="1175966"/>
            <a:ext cx="3562847" cy="53252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40C571F-B08F-3EFF-FB55-F3E441E081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5388" y="3152598"/>
            <a:ext cx="3496163" cy="261021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645B37-AC69-4E1F-D313-2287FB07B8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47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7846012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4C90ED-7D18-7FD1-7069-236D0B7B8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Shodan</a:t>
            </a:r>
            <a:br>
              <a:rPr lang="en-US" dirty="0"/>
            </a:br>
            <a:r>
              <a:rPr lang="en-US" dirty="0"/>
              <a:t>	Internet of Things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E6E781-C088-BA67-AD22-58927C520DC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Amasis MT Pro" panose="020B0604020202020204" pitchFamily="18" charset="0"/>
              </a:rPr>
              <a:t>Internet Exposure Observatory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Exposure  Dashboard </a:t>
            </a:r>
            <a:r>
              <a:rPr lang="en-US" cap="none" dirty="0">
                <a:latin typeface="Amasis MT Pro" panose="020B0604020202020204" pitchFamily="18" charset="0"/>
              </a:rPr>
              <a:t>(</a:t>
            </a:r>
            <a:r>
              <a:rPr lang="en-US" cap="none" dirty="0">
                <a:latin typeface="Amasis MT Pro" panose="020B0604020202020204" pitchFamily="18" charset="0"/>
                <a:hlinkClick r:id="rId2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pPr marL="0" indent="0">
              <a:buNone/>
            </a:pPr>
            <a:endParaRPr lang="en-US" cap="none" dirty="0">
              <a:latin typeface="Amasis MT Pro" panose="020B0604020202020204" pitchFamily="18" charset="0"/>
            </a:endParaRPr>
          </a:p>
          <a:p>
            <a:r>
              <a:rPr lang="en-US" cap="none" dirty="0">
                <a:latin typeface="Amasis MT Pro" panose="020B0604020202020204" pitchFamily="18" charset="0"/>
              </a:rPr>
              <a:t>Explore</a:t>
            </a:r>
          </a:p>
          <a:p>
            <a:pPr lvl="1"/>
            <a:r>
              <a:rPr lang="en-US" cap="none" dirty="0">
                <a:latin typeface="Amasis MT Pro" panose="020B0604020202020204" pitchFamily="18" charset="0"/>
              </a:rPr>
              <a:t>Shodan explore (</a:t>
            </a:r>
            <a:r>
              <a:rPr lang="en-US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Images</a:t>
            </a:r>
          </a:p>
          <a:p>
            <a:pPr lvl="1"/>
            <a:r>
              <a:rPr lang="en-US" cap="none" dirty="0">
                <a:latin typeface="Amasis MT Pro" panose="020B0604020202020204" pitchFamily="18" charset="0"/>
              </a:rPr>
              <a:t>Shodan images (</a:t>
            </a:r>
            <a:r>
              <a:rPr lang="en-US" cap="none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Maps</a:t>
            </a:r>
          </a:p>
          <a:p>
            <a:pPr lvl="1"/>
            <a:r>
              <a:rPr lang="en-US" cap="none" dirty="0">
                <a:latin typeface="Amasis MT Pro" panose="020B0604020202020204" pitchFamily="18" charset="0"/>
              </a:rPr>
              <a:t>Shodan maps (</a:t>
            </a:r>
            <a:r>
              <a:rPr lang="en-US" cap="none" dirty="0">
                <a:latin typeface="Amasis MT Pro" panose="020B0604020202020204" pitchFamily="18" charset="0"/>
                <a:hlinkClick r:id="rId5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63AB91-3F56-A0E3-7CEA-AFE86F61CE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847132" cy="3880773"/>
          </a:xfrm>
        </p:spPr>
        <p:txBody>
          <a:bodyPr>
            <a:normAutofit/>
          </a:bodyPr>
          <a:lstStyle/>
          <a:p>
            <a:r>
              <a:rPr lang="en-US" cap="none" dirty="0">
                <a:latin typeface="Amasis MT Pro" panose="020B0604020202020204" pitchFamily="18" charset="0"/>
              </a:rPr>
              <a:t>Remote Desktop (</a:t>
            </a:r>
            <a:r>
              <a:rPr lang="en-US" cap="none" dirty="0">
                <a:latin typeface="Amasis MT Pro" panose="020B0604020202020204" pitchFamily="18" charset="0"/>
                <a:hlinkClick r:id="rId6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Total results: 3,482,756</a:t>
            </a:r>
            <a:endParaRPr lang="en-US" cap="none" dirty="0">
              <a:latin typeface="Amasis MT Pro" panose="020B0604020202020204" pitchFamily="18" charset="0"/>
            </a:endParaRP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Braga (</a:t>
            </a:r>
            <a:r>
              <a:rPr lang="en-US" dirty="0">
                <a:latin typeface="Amasis MT Pro" panose="020B0604020202020204" pitchFamily="18" charset="0"/>
                <a:hlinkClick r:id="rId7"/>
              </a:rPr>
              <a:t>link</a:t>
            </a:r>
            <a:r>
              <a:rPr lang="en-US" dirty="0">
                <a:latin typeface="Amasis MT Pro" panose="020B0604020202020204" pitchFamily="18" charset="0"/>
              </a:rPr>
              <a:t>)</a:t>
            </a:r>
            <a:endParaRPr lang="en-US" cap="none" dirty="0">
              <a:latin typeface="Amasis MT Pro" panose="020B0604020202020204" pitchFamily="18" charset="0"/>
            </a:endParaRPr>
          </a:p>
          <a:p>
            <a:r>
              <a:rPr lang="pt-PT" cap="none" dirty="0">
                <a:latin typeface="Amasis MT Pro" panose="020B0604020202020204" pitchFamily="18" charset="0"/>
              </a:rPr>
              <a:t>Imagens</a:t>
            </a:r>
          </a:p>
          <a:p>
            <a:pPr lvl="1"/>
            <a:r>
              <a:rPr lang="pt-PT" cap="none" dirty="0">
                <a:latin typeface="Amasis MT Pro" panose="020B0604020202020204" pitchFamily="18" charset="0"/>
              </a:rPr>
              <a:t>Braga </a:t>
            </a:r>
            <a:r>
              <a:rPr lang="pt-PT" dirty="0">
                <a:latin typeface="Amasis MT Pro" panose="020B0604020202020204" pitchFamily="18" charset="0"/>
              </a:rPr>
              <a:t>(</a:t>
            </a:r>
            <a:r>
              <a:rPr lang="pt-PT" dirty="0">
                <a:latin typeface="Amasis MT Pro" panose="020B0604020202020204" pitchFamily="18" charset="0"/>
                <a:hlinkClick r:id="rId8"/>
              </a:rPr>
              <a:t>link</a:t>
            </a:r>
            <a:r>
              <a:rPr lang="pt-PT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pt-PT" cap="none" dirty="0">
                <a:latin typeface="Amasis MT Pro" panose="020B0604020202020204" pitchFamily="18" charset="0"/>
              </a:rPr>
              <a:t>VNC </a:t>
            </a:r>
            <a:r>
              <a:rPr lang="pt-PT" cap="none" dirty="0" err="1">
                <a:latin typeface="Amasis MT Pro" panose="020B0604020202020204" pitchFamily="18" charset="0"/>
              </a:rPr>
              <a:t>Remote</a:t>
            </a:r>
            <a:r>
              <a:rPr lang="pt-PT" cap="none" dirty="0">
                <a:latin typeface="Amasis MT Pro" panose="020B0604020202020204" pitchFamily="18" charset="0"/>
              </a:rPr>
              <a:t> Access </a:t>
            </a:r>
            <a:r>
              <a:rPr lang="pt-PT" cap="none" dirty="0" err="1">
                <a:latin typeface="Amasis MT Pro" panose="020B0604020202020204" pitchFamily="18" charset="0"/>
              </a:rPr>
              <a:t>and</a:t>
            </a:r>
            <a:r>
              <a:rPr lang="pt-PT" cap="none" dirty="0">
                <a:latin typeface="Amasis MT Pro" panose="020B0604020202020204" pitchFamily="18" charset="0"/>
              </a:rPr>
              <a:t> </a:t>
            </a:r>
            <a:r>
              <a:rPr lang="pt-PT" cap="none" dirty="0" err="1">
                <a:latin typeface="Amasis MT Pro" panose="020B0604020202020204" pitchFamily="18" charset="0"/>
              </a:rPr>
              <a:t>Loggedin</a:t>
            </a:r>
            <a:r>
              <a:rPr lang="pt-PT" cap="none" dirty="0">
                <a:latin typeface="Amasis MT Pro" panose="020B0604020202020204" pitchFamily="18" charset="0"/>
              </a:rPr>
              <a:t> (</a:t>
            </a:r>
            <a:r>
              <a:rPr lang="pt-PT" cap="none" dirty="0">
                <a:latin typeface="Amasis MT Pro" panose="020B0604020202020204" pitchFamily="18" charset="0"/>
                <a:hlinkClick r:id="rId9"/>
              </a:rPr>
              <a:t>link</a:t>
            </a:r>
            <a:r>
              <a:rPr lang="pt-PT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pt-PT" dirty="0" err="1">
                <a:latin typeface="Amasis MT Pro" panose="020B0604020202020204" pitchFamily="18" charset="0"/>
              </a:rPr>
              <a:t>Authentication</a:t>
            </a:r>
            <a:r>
              <a:rPr lang="pt-PT" dirty="0">
                <a:latin typeface="Amasis MT Pro" panose="020B0604020202020204" pitchFamily="18" charset="0"/>
              </a:rPr>
              <a:t> </a:t>
            </a:r>
            <a:r>
              <a:rPr lang="pt-PT" dirty="0" err="1">
                <a:latin typeface="Amasis MT Pro" panose="020B0604020202020204" pitchFamily="18" charset="0"/>
              </a:rPr>
              <a:t>Disabled</a:t>
            </a:r>
            <a:r>
              <a:rPr lang="pt-PT" dirty="0">
                <a:latin typeface="Amasis MT Pro" panose="020B0604020202020204" pitchFamily="18" charset="0"/>
              </a:rPr>
              <a:t> </a:t>
            </a:r>
          </a:p>
          <a:p>
            <a:pPr lvl="1"/>
            <a:r>
              <a:rPr lang="pt-PT" cap="none" dirty="0">
                <a:latin typeface="Amasis MT Pro" panose="020B0604020202020204" pitchFamily="18" charset="0"/>
              </a:rPr>
              <a:t>Portugal (</a:t>
            </a:r>
            <a:r>
              <a:rPr lang="pt-PT" cap="none" dirty="0">
                <a:latin typeface="Amasis MT Pro" panose="020B0604020202020204" pitchFamily="18" charset="0"/>
                <a:hlinkClick r:id="rId10"/>
              </a:rPr>
              <a:t>link</a:t>
            </a:r>
            <a:r>
              <a:rPr lang="pt-PT" cap="none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pt-PT" cap="none" dirty="0">
                <a:latin typeface="Amasis MT Pro" panose="020B0604020202020204" pitchFamily="18" charset="0"/>
              </a:rPr>
              <a:t>Primavera (</a:t>
            </a:r>
            <a:r>
              <a:rPr lang="pt-PT" cap="none" dirty="0">
                <a:latin typeface="Amasis MT Pro" panose="020B0604020202020204" pitchFamily="18" charset="0"/>
                <a:hlinkClick r:id="rId11"/>
              </a:rPr>
              <a:t>link</a:t>
            </a:r>
            <a:r>
              <a:rPr lang="pt-PT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pt-PT" cap="none" dirty="0">
                <a:latin typeface="Amasis MT Pro" panose="020B0604020202020204" pitchFamily="18" charset="0"/>
              </a:rPr>
              <a:t>Contabilidade (</a:t>
            </a:r>
            <a:r>
              <a:rPr lang="pt-PT" cap="none" dirty="0">
                <a:latin typeface="Amasis MT Pro" panose="020B0604020202020204" pitchFamily="18" charset="0"/>
                <a:hlinkClick r:id="rId12"/>
              </a:rPr>
              <a:t>link</a:t>
            </a:r>
            <a:r>
              <a:rPr lang="pt-PT" cap="none" dirty="0">
                <a:latin typeface="Amasis MT Pro" panose="020B0604020202020204" pitchFamily="18" charset="0"/>
              </a:rPr>
              <a:t>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04AFAD-E0A3-8C52-DB83-B545CBBB8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48</a:t>
            </a:fld>
            <a:endParaRPr lang="pt-PT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93CE4A02-3247-44D0-24C1-88C09375F9F2}"/>
              </a:ext>
            </a:extLst>
          </p:cNvPr>
          <p:cNvSpPr/>
          <p:nvPr/>
        </p:nvSpPr>
        <p:spPr>
          <a:xfrm>
            <a:off x="7007816" y="2973976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3A6FB2F7-3247-88C4-100B-4099016275A3}"/>
              </a:ext>
            </a:extLst>
          </p:cNvPr>
          <p:cNvSpPr/>
          <p:nvPr/>
        </p:nvSpPr>
        <p:spPr>
          <a:xfrm>
            <a:off x="9588760" y="4180735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57C78578-85B7-F70F-4599-57EDBBE62CCE}"/>
              </a:ext>
            </a:extLst>
          </p:cNvPr>
          <p:cNvSpPr/>
          <p:nvPr/>
        </p:nvSpPr>
        <p:spPr>
          <a:xfrm>
            <a:off x="7224813" y="4955176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8E4C378F-21E3-67D3-1528-B0392A9F6A89}"/>
              </a:ext>
            </a:extLst>
          </p:cNvPr>
          <p:cNvSpPr/>
          <p:nvPr/>
        </p:nvSpPr>
        <p:spPr>
          <a:xfrm>
            <a:off x="7513536" y="5692294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48854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353DF-E08B-5139-444F-F7A34D2AC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Before you start OSINTing</a:t>
            </a:r>
            <a:endParaRPr lang="pt-PT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FD1544-9FB1-0115-CB55-678A77ADC5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Don’t get under the spotlight.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1385C0-A5D5-5703-1A39-FC2D329C5E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49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5236795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65777-9950-41FF-C4F1-DCFAF627B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Disclaimer</a:t>
            </a:r>
            <a:br>
              <a:rPr lang="en-US" dirty="0"/>
            </a:br>
            <a:r>
              <a:rPr lang="en-US" dirty="0"/>
              <a:t>	Avoid illegal activities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AF3405-B50D-8DD1-06B0-90D32A1508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spcBef>
                <a:spcPts val="600"/>
              </a:spcBef>
            </a:pPr>
            <a:r>
              <a:rPr lang="en-US" dirty="0">
                <a:latin typeface="Amasis MT Pro" panose="020B0604020202020204" pitchFamily="18" charset="0"/>
              </a:rPr>
              <a:t>Some links, websites, software or other items listed may or </a:t>
            </a:r>
            <a:r>
              <a:rPr lang="en-US" b="1" dirty="0">
                <a:latin typeface="Amasis MT Pro" panose="020B0604020202020204" pitchFamily="18" charset="0"/>
              </a:rPr>
              <a:t>may not be legal</a:t>
            </a:r>
            <a:r>
              <a:rPr lang="en-US" dirty="0">
                <a:latin typeface="Amasis MT Pro" panose="020B0604020202020204" pitchFamily="18" charset="0"/>
              </a:rPr>
              <a:t>, illegal, a felony, misdemeanor, or worse, in your country.</a:t>
            </a:r>
          </a:p>
          <a:p>
            <a:pPr marL="0" indent="0">
              <a:spcBef>
                <a:spcPts val="600"/>
              </a:spcBef>
              <a:buNone/>
            </a:pPr>
            <a:endParaRPr lang="en-US" sz="1000" dirty="0">
              <a:latin typeface="Amasis MT Pro" panose="020B0604020202020204" pitchFamily="18" charset="0"/>
            </a:endParaRPr>
          </a:p>
          <a:p>
            <a:pPr>
              <a:spcBef>
                <a:spcPts val="600"/>
              </a:spcBef>
            </a:pPr>
            <a:r>
              <a:rPr lang="en-US" dirty="0">
                <a:latin typeface="Amasis MT Pro" panose="020B0604020202020204" pitchFamily="18" charset="0"/>
              </a:rPr>
              <a:t>Please make sure that you are </a:t>
            </a:r>
            <a:r>
              <a:rPr lang="en-US" b="1" dirty="0">
                <a:latin typeface="Amasis MT Pro" panose="020B0604020202020204" pitchFamily="18" charset="0"/>
              </a:rPr>
              <a:t>allowed</a:t>
            </a:r>
            <a:r>
              <a:rPr lang="en-US" dirty="0">
                <a:latin typeface="Amasis MT Pro" panose="020B0604020202020204" pitchFamily="18" charset="0"/>
              </a:rPr>
              <a:t> to browse the websites, download links and software </a:t>
            </a:r>
            <a:r>
              <a:rPr lang="en-US" b="1" dirty="0">
                <a:latin typeface="Amasis MT Pro" panose="020B0604020202020204" pitchFamily="18" charset="0"/>
              </a:rPr>
              <a:t>BEFORE USING</a:t>
            </a:r>
            <a:r>
              <a:rPr lang="en-US" dirty="0">
                <a:latin typeface="Amasis MT Pro" panose="020B0604020202020204" pitchFamily="18" charset="0"/>
              </a:rPr>
              <a:t>!</a:t>
            </a:r>
          </a:p>
          <a:p>
            <a:pPr marL="0" indent="0">
              <a:spcBef>
                <a:spcPts val="600"/>
              </a:spcBef>
              <a:buNone/>
            </a:pPr>
            <a:endParaRPr lang="en-US" sz="1000" dirty="0">
              <a:latin typeface="Amasis MT Pro" panose="020B0604020202020204" pitchFamily="18" charset="0"/>
            </a:endParaRPr>
          </a:p>
          <a:p>
            <a:pPr>
              <a:spcBef>
                <a:spcPts val="600"/>
              </a:spcBef>
            </a:pPr>
            <a:r>
              <a:rPr lang="en-US" dirty="0">
                <a:latin typeface="Amasis MT Pro" panose="020B0604020202020204" pitchFamily="18" charset="0"/>
              </a:rPr>
              <a:t>Ignorance about laws or rules is </a:t>
            </a:r>
            <a:r>
              <a:rPr lang="en-US" b="1" dirty="0">
                <a:latin typeface="Amasis MT Pro" panose="020B0604020202020204" pitchFamily="18" charset="0"/>
              </a:rPr>
              <a:t>no excuse</a:t>
            </a:r>
            <a:r>
              <a:rPr lang="en-US" dirty="0">
                <a:latin typeface="Amasis MT Pro" panose="020B0604020202020204" pitchFamily="18" charset="0"/>
              </a:rPr>
              <a:t> for illegal activities or wrongdoing.</a:t>
            </a:r>
          </a:p>
          <a:p>
            <a:pPr marL="0" indent="0">
              <a:spcBef>
                <a:spcPts val="600"/>
              </a:spcBef>
              <a:buNone/>
            </a:pPr>
            <a:endParaRPr lang="en-US" dirty="0">
              <a:latin typeface="Amasis MT Pro" panose="020B0604020202020204" pitchFamily="18" charset="0"/>
            </a:endParaRPr>
          </a:p>
          <a:p>
            <a:pPr>
              <a:spcBef>
                <a:spcPts val="600"/>
              </a:spcBef>
            </a:pPr>
            <a:r>
              <a:rPr lang="en-US" dirty="0">
                <a:latin typeface="Amasis MT Pro" panose="020B0604020202020204" pitchFamily="18" charset="0"/>
              </a:rPr>
              <a:t>Illegal activities may get you in </a:t>
            </a:r>
            <a:r>
              <a:rPr lang="en-US" b="1" dirty="0">
                <a:latin typeface="Amasis MT Pro" panose="020B0604020202020204" pitchFamily="18" charset="0"/>
              </a:rPr>
              <a:t>trouble or arrested</a:t>
            </a:r>
            <a:r>
              <a:rPr lang="en-US" dirty="0">
                <a:latin typeface="Amasis MT Pro" panose="020B0604020202020204" pitchFamily="18" charset="0"/>
              </a:rPr>
              <a:t>.</a:t>
            </a:r>
          </a:p>
          <a:p>
            <a:pPr>
              <a:spcBef>
                <a:spcPts val="600"/>
              </a:spcBef>
            </a:pPr>
            <a:endParaRPr lang="en-US" dirty="0">
              <a:latin typeface="Amasis MT Pro" panose="020B0604020202020204" pitchFamily="18" charset="0"/>
            </a:endParaRPr>
          </a:p>
          <a:p>
            <a:pPr>
              <a:spcBef>
                <a:spcPts val="600"/>
              </a:spcBef>
            </a:pPr>
            <a:r>
              <a:rPr lang="en-US" b="1" u="sng" dirty="0">
                <a:latin typeface="Amasis MT Pro" panose="020B0604020202020204" pitchFamily="18" charset="0"/>
              </a:rPr>
              <a:t>Always check what is legal, and what laws apply</a:t>
            </a:r>
            <a:r>
              <a:rPr lang="en-US" dirty="0">
                <a:latin typeface="Amasis MT Pro" panose="020B0604020202020204" pitchFamily="18" charset="0"/>
              </a:rPr>
              <a:t>.</a:t>
            </a:r>
          </a:p>
        </p:txBody>
      </p:sp>
      <p:pic>
        <p:nvPicPr>
          <p:cNvPr id="4" name="Content Placeholder 7">
            <a:extLst>
              <a:ext uri="{FF2B5EF4-FFF2-40B4-BE49-F238E27FC236}">
                <a16:creationId xmlns:a16="http://schemas.microsoft.com/office/drawing/2014/main" id="{BB836F64-0E6E-DC2E-1AAA-A81C614626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4002" y="2062975"/>
            <a:ext cx="2754575" cy="3701663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62853B-FB02-BF3A-EB39-86B7BB887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91292068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OSINT Notes</a:t>
            </a:r>
            <a:br>
              <a:rPr lang="en-US" dirty="0"/>
            </a:br>
            <a:r>
              <a:rPr lang="en-US" dirty="0"/>
              <a:t>	My notes and some links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cap="none" dirty="0">
                <a:latin typeface="Amasis MT Pro" panose="020B0604020202020204" pitchFamily="18" charset="0"/>
              </a:rPr>
              <a:t>My OSINT notes (</a:t>
            </a:r>
            <a:r>
              <a:rPr lang="en-US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OSINT (</a:t>
            </a:r>
            <a:r>
              <a:rPr lang="en-US" dirty="0">
                <a:latin typeface="Amasis MT Pro" panose="020B0604020202020204" pitchFamily="18" charset="0"/>
                <a:hlinkClick r:id="rId4"/>
              </a:rPr>
              <a:t>Presentation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Awareness (</a:t>
            </a:r>
            <a:r>
              <a:rPr lang="en-US" dirty="0">
                <a:latin typeface="Amasis MT Pro" panose="020B0604020202020204" pitchFamily="18" charset="0"/>
                <a:hlinkClick r:id="rId5"/>
              </a:rPr>
              <a:t>Presentation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r>
              <a:rPr lang="en-US" dirty="0">
                <a:latin typeface="Amasis MT Pro" panose="020B0604020202020204" pitchFamily="18" charset="0"/>
              </a:rPr>
              <a:t>Sofia Santos - How to do a small OSINT investigation (</a:t>
            </a:r>
            <a:r>
              <a:rPr lang="en-US" dirty="0">
                <a:latin typeface="Amasis MT Pro" panose="020B0604020202020204" pitchFamily="18" charset="0"/>
                <a:hlinkClick r:id="rId6"/>
              </a:rPr>
              <a:t>blog</a:t>
            </a:r>
            <a:r>
              <a:rPr lang="en-US" dirty="0">
                <a:latin typeface="Amasis MT Pro" panose="020B0604020202020204" pitchFamily="18" charset="0"/>
              </a:rPr>
              <a:t>) (</a:t>
            </a:r>
            <a:r>
              <a:rPr lang="en-US" dirty="0">
                <a:latin typeface="Amasis MT Pro" panose="020B0604020202020204" pitchFamily="18" charset="0"/>
                <a:hlinkClick r:id="rId7"/>
              </a:rPr>
              <a:t>video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r>
              <a:rPr lang="en-US" dirty="0">
                <a:latin typeface="Amasis MT Pro" panose="020B0604020202020204" pitchFamily="18" charset="0"/>
              </a:rPr>
              <a:t>Michael </a:t>
            </a:r>
            <a:r>
              <a:rPr lang="en-US" dirty="0" err="1">
                <a:latin typeface="Amasis MT Pro" panose="020B0604020202020204" pitchFamily="18" charset="0"/>
              </a:rPr>
              <a:t>Bazzel</a:t>
            </a:r>
            <a:r>
              <a:rPr lang="en-US" dirty="0">
                <a:latin typeface="Amasis MT Pro" panose="020B0604020202020204" pitchFamily="18" charset="0"/>
              </a:rPr>
              <a:t> – </a:t>
            </a:r>
            <a:r>
              <a:rPr lang="en-US" dirty="0" err="1">
                <a:latin typeface="Amasis MT Pro" panose="020B0604020202020204" pitchFamily="18" charset="0"/>
              </a:rPr>
              <a:t>IntelTechniques</a:t>
            </a:r>
            <a:r>
              <a:rPr lang="en-US" dirty="0">
                <a:latin typeface="Amasis MT Pro" panose="020B0604020202020204" pitchFamily="18" charset="0"/>
              </a:rPr>
              <a:t> (</a:t>
            </a:r>
            <a:r>
              <a:rPr lang="en-US" dirty="0">
                <a:latin typeface="Amasis MT Pro" panose="020B0604020202020204" pitchFamily="18" charset="0"/>
                <a:hlinkClick r:id="rId8"/>
              </a:rPr>
              <a:t>link</a:t>
            </a:r>
            <a:r>
              <a:rPr lang="en-US" dirty="0">
                <a:latin typeface="Amasis MT Pro" panose="020B0604020202020204" pitchFamily="18" charset="0"/>
              </a:rPr>
              <a:t>) (</a:t>
            </a:r>
            <a:r>
              <a:rPr lang="en-US" dirty="0">
                <a:latin typeface="Amasis MT Pro" panose="020B0604020202020204" pitchFamily="18" charset="0"/>
                <a:hlinkClick r:id="rId9"/>
              </a:rPr>
              <a:t>book</a:t>
            </a:r>
            <a:r>
              <a:rPr lang="en-US" dirty="0">
                <a:latin typeface="Amasis MT Pro" panose="020B0604020202020204" pitchFamily="18" charset="0"/>
              </a:rPr>
              <a:t>) (</a:t>
            </a:r>
            <a:r>
              <a:rPr lang="en-US" dirty="0">
                <a:latin typeface="Amasis MT Pro" panose="020B0604020202020204" pitchFamily="18" charset="0"/>
                <a:hlinkClick r:id="rId10"/>
              </a:rPr>
              <a:t>magazine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r>
              <a:rPr lang="en-US" dirty="0">
                <a:latin typeface="Amasis MT Pro" panose="020B0604020202020204" pitchFamily="18" charset="0"/>
              </a:rPr>
              <a:t>OSINT Combine (</a:t>
            </a:r>
            <a:r>
              <a:rPr lang="en-US" dirty="0">
                <a:latin typeface="Amasis MT Pro" panose="020B0604020202020204" pitchFamily="18" charset="0"/>
                <a:hlinkClick r:id="rId11"/>
              </a:rPr>
              <a:t>link</a:t>
            </a:r>
            <a:r>
              <a:rPr lang="en-US" dirty="0">
                <a:latin typeface="Amasis MT Pro" panose="020B0604020202020204" pitchFamily="18" charset="0"/>
              </a:rPr>
              <a:t>) (</a:t>
            </a:r>
            <a:r>
              <a:rPr lang="en-US" dirty="0">
                <a:latin typeface="Amasis MT Pro" panose="020B0604020202020204" pitchFamily="18" charset="0"/>
                <a:hlinkClick r:id="rId12"/>
              </a:rPr>
              <a:t>bookmarks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r>
              <a:rPr lang="en-US" dirty="0">
                <a:latin typeface="Amasis MT Pro" panose="020B0604020202020204" pitchFamily="18" charset="0"/>
              </a:rPr>
              <a:t>OSINT Dojo (</a:t>
            </a:r>
            <a:r>
              <a:rPr lang="en-US" dirty="0">
                <a:latin typeface="Amasis MT Pro" panose="020B0604020202020204" pitchFamily="18" charset="0"/>
                <a:hlinkClick r:id="rId13"/>
              </a:rPr>
              <a:t>link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r>
              <a:rPr lang="en-US" dirty="0">
                <a:latin typeface="Amasis MT Pro" panose="020B0604020202020204" pitchFamily="18" charset="0"/>
              </a:rPr>
              <a:t>OSINTCurio.us (</a:t>
            </a:r>
            <a:r>
              <a:rPr lang="en-US" dirty="0">
                <a:latin typeface="Amasis MT Pro" panose="020B0604020202020204" pitchFamily="18" charset="0"/>
                <a:hlinkClick r:id="rId14"/>
              </a:rPr>
              <a:t>link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r>
              <a:rPr lang="en-US" dirty="0">
                <a:latin typeface="Amasis MT Pro" panose="020B0604020202020204" pitchFamily="18" charset="0"/>
              </a:rPr>
              <a:t>OSINT Techniques (</a:t>
            </a:r>
            <a:r>
              <a:rPr lang="en-US" dirty="0">
                <a:latin typeface="Amasis MT Pro" panose="020B0604020202020204" pitchFamily="18" charset="0"/>
                <a:hlinkClick r:id="rId15"/>
              </a:rPr>
              <a:t>link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r>
              <a:rPr lang="en-US" dirty="0">
                <a:latin typeface="Amasis MT Pro" panose="020B0604020202020204" pitchFamily="18" charset="0"/>
              </a:rPr>
              <a:t>Start.me pages (</a:t>
            </a:r>
            <a:r>
              <a:rPr lang="en-US" dirty="0">
                <a:latin typeface="Amasis MT Pro" panose="020B0604020202020204" pitchFamily="18" charset="0"/>
                <a:hlinkClick r:id="rId16"/>
              </a:rPr>
              <a:t>link</a:t>
            </a:r>
            <a:r>
              <a:rPr lang="en-US" dirty="0">
                <a:latin typeface="Amasis MT Pro" panose="020B0604020202020204" pitchFamily="18" charset="0"/>
              </a:rPr>
              <a:t>) (</a:t>
            </a:r>
            <a:r>
              <a:rPr lang="en-US" dirty="0">
                <a:latin typeface="Amasis MT Pro" panose="020B0604020202020204" pitchFamily="18" charset="0"/>
                <a:hlinkClick r:id="rId17"/>
              </a:rPr>
              <a:t>example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r>
              <a:rPr lang="en-US" dirty="0" err="1">
                <a:latin typeface="Amasis MT Pro" panose="020B0604020202020204" pitchFamily="18" charset="0"/>
              </a:rPr>
              <a:t>Technisette</a:t>
            </a:r>
            <a:r>
              <a:rPr lang="en-US" dirty="0">
                <a:latin typeface="Amasis MT Pro" panose="020B0604020202020204" pitchFamily="18" charset="0"/>
              </a:rPr>
              <a:t> (</a:t>
            </a:r>
            <a:r>
              <a:rPr lang="en-US" dirty="0">
                <a:latin typeface="Amasis MT Pro" panose="020B0604020202020204" pitchFamily="18" charset="0"/>
                <a:hlinkClick r:id="rId18"/>
              </a:rPr>
              <a:t>link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r>
              <a:rPr lang="en-US" dirty="0">
                <a:latin typeface="Amasis MT Pro" panose="020B0604020202020204" pitchFamily="18" charset="0"/>
              </a:rPr>
              <a:t>Open Source Intelligence Tools and Resources Handbook 2020 (</a:t>
            </a:r>
            <a:r>
              <a:rPr lang="en-US" dirty="0">
                <a:latin typeface="Amasis MT Pro" panose="020B0604020202020204" pitchFamily="18" charset="0"/>
                <a:hlinkClick r:id="rId19"/>
              </a:rPr>
              <a:t>link</a:t>
            </a:r>
            <a:r>
              <a:rPr lang="en-US" dirty="0">
                <a:latin typeface="Amasis MT Pro" panose="020B0604020202020204" pitchFamily="18" charset="0"/>
              </a:rPr>
              <a:t>)</a:t>
            </a:r>
            <a:endParaRPr lang="pt-PT" cap="none" dirty="0">
              <a:latin typeface="Amasis MT Pro" panose="020B0604020202020204" pitchFamily="18" charset="0"/>
            </a:endParaRP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9E2CCBCC-3FE3-4A26-A9B8-3EB642D56364}"/>
              </a:ext>
            </a:extLst>
          </p:cNvPr>
          <p:cNvSpPr/>
          <p:nvPr/>
        </p:nvSpPr>
        <p:spPr>
          <a:xfrm>
            <a:off x="3026228" y="2192743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CFCAD3-250C-11F7-F363-006870A1E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50</a:t>
            </a:fld>
            <a:endParaRPr lang="pt-PT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E2425C37-8BA3-189A-8A19-47BFC265F743}"/>
              </a:ext>
            </a:extLst>
          </p:cNvPr>
          <p:cNvSpPr/>
          <p:nvPr/>
        </p:nvSpPr>
        <p:spPr>
          <a:xfrm>
            <a:off x="3691812" y="4976376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871505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CTF</a:t>
            </a:r>
            <a:br>
              <a:rPr lang="en-US" dirty="0"/>
            </a:br>
            <a:r>
              <a:rPr lang="en-US" dirty="0"/>
              <a:t>	Capture The Flag &amp; Challenges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cap="none" dirty="0">
                <a:latin typeface="Amasis MT Pro" panose="020B0604020202020204" pitchFamily="18" charset="0"/>
              </a:rPr>
              <a:t>TraceLabs CTF (</a:t>
            </a:r>
            <a:r>
              <a:rPr lang="sv-SE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sv-SE" cap="none" dirty="0">
                <a:latin typeface="Amasis MT Pro" panose="020B0604020202020204" pitchFamily="18" charset="0"/>
              </a:rPr>
              <a:t>) (</a:t>
            </a:r>
            <a:r>
              <a:rPr lang="sv-SE" cap="none" dirty="0">
                <a:latin typeface="Amasis MT Pro" panose="020B0604020202020204" pitchFamily="18" charset="0"/>
                <a:hlinkClick r:id="rId4"/>
              </a:rPr>
              <a:t>notes</a:t>
            </a:r>
            <a:r>
              <a:rPr lang="sv-SE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sv-SE" cap="none" dirty="0">
                <a:latin typeface="Amasis MT Pro" panose="020B0604020202020204" pitchFamily="18" charset="0"/>
              </a:rPr>
              <a:t>Hacktoria (</a:t>
            </a:r>
            <a:r>
              <a:rPr lang="sv-SE" cap="none" dirty="0">
                <a:latin typeface="Amasis MT Pro" panose="020B0604020202020204" pitchFamily="18" charset="0"/>
                <a:hlinkClick r:id="rId5"/>
              </a:rPr>
              <a:t>link</a:t>
            </a:r>
            <a:r>
              <a:rPr lang="sv-SE" cap="none" dirty="0">
                <a:latin typeface="Amasis MT Pro" panose="020B0604020202020204" pitchFamily="18" charset="0"/>
              </a:rPr>
              <a:t>) (</a:t>
            </a:r>
            <a:r>
              <a:rPr lang="sv-SE" cap="none" dirty="0">
                <a:latin typeface="Amasis MT Pro" panose="020B0604020202020204" pitchFamily="18" charset="0"/>
                <a:hlinkClick r:id="rId6"/>
              </a:rPr>
              <a:t>notes</a:t>
            </a:r>
            <a:r>
              <a:rPr lang="sv-SE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sv-SE" cap="none" dirty="0">
                <a:latin typeface="Amasis MT Pro" panose="020B0604020202020204" pitchFamily="18" charset="0"/>
              </a:rPr>
              <a:t>Cyber Detective CTF (</a:t>
            </a:r>
            <a:r>
              <a:rPr lang="sv-SE" cap="none" dirty="0">
                <a:latin typeface="Amasis MT Pro" panose="020B0604020202020204" pitchFamily="18" charset="0"/>
                <a:hlinkClick r:id="rId7"/>
              </a:rPr>
              <a:t>link</a:t>
            </a:r>
            <a:r>
              <a:rPr lang="sv-SE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sv-SE" cap="none" dirty="0">
                <a:latin typeface="Amasis MT Pro" panose="020B0604020202020204" pitchFamily="18" charset="0"/>
              </a:rPr>
              <a:t>Cyber Investigator CTF (</a:t>
            </a:r>
            <a:r>
              <a:rPr lang="sv-SE" cap="none" dirty="0">
                <a:latin typeface="Amasis MT Pro" panose="020B0604020202020204" pitchFamily="18" charset="0"/>
                <a:hlinkClick r:id="rId8"/>
              </a:rPr>
              <a:t>link</a:t>
            </a:r>
            <a:r>
              <a:rPr lang="sv-SE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sv-SE" dirty="0">
                <a:latin typeface="Amasis MT Pro" panose="020B0604020202020204" pitchFamily="18" charset="0"/>
              </a:rPr>
              <a:t>TryHackMe (</a:t>
            </a:r>
            <a:r>
              <a:rPr lang="sv-SE" dirty="0">
                <a:latin typeface="Amasis MT Pro" panose="020B0604020202020204" pitchFamily="18" charset="0"/>
                <a:hlinkClick r:id="rId9"/>
              </a:rPr>
              <a:t>link</a:t>
            </a:r>
            <a:r>
              <a:rPr lang="sv-SE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sv-SE" dirty="0">
                <a:latin typeface="Amasis MT Pro" panose="020B0604020202020204" pitchFamily="18" charset="0"/>
              </a:rPr>
              <a:t>Search for OSINT (</a:t>
            </a:r>
            <a:r>
              <a:rPr lang="sv-SE" dirty="0">
                <a:latin typeface="Amasis MT Pro" panose="020B0604020202020204" pitchFamily="18" charset="0"/>
                <a:hlinkClick r:id="rId10"/>
              </a:rPr>
              <a:t>link</a:t>
            </a:r>
            <a:r>
              <a:rPr lang="sv-SE" dirty="0">
                <a:latin typeface="Amasis MT Pro" panose="020B0604020202020204" pitchFamily="18" charset="0"/>
              </a:rPr>
              <a:t>) (</a:t>
            </a:r>
            <a:r>
              <a:rPr lang="sv-SE" dirty="0">
                <a:latin typeface="Amasis MT Pro" panose="020B0604020202020204" pitchFamily="18" charset="0"/>
                <a:hlinkClick r:id="rId11"/>
              </a:rPr>
              <a:t>notes</a:t>
            </a:r>
            <a:r>
              <a:rPr lang="sv-SE" dirty="0">
                <a:latin typeface="Amasis MT Pro" panose="020B0604020202020204" pitchFamily="18" charset="0"/>
              </a:rPr>
              <a:t>)</a:t>
            </a:r>
          </a:p>
          <a:p>
            <a:r>
              <a:rPr lang="en-US" dirty="0">
                <a:latin typeface="Amasis MT Pro" panose="020B0604020202020204" pitchFamily="18" charset="0"/>
              </a:rPr>
              <a:t>Blue Team Labs Online - Cyber Range</a:t>
            </a:r>
            <a:r>
              <a:rPr lang="sv-SE" dirty="0">
                <a:latin typeface="Amasis MT Pro" panose="020B0604020202020204" pitchFamily="18" charset="0"/>
              </a:rPr>
              <a:t> (</a:t>
            </a:r>
            <a:r>
              <a:rPr lang="sv-SE" dirty="0">
                <a:latin typeface="Amasis MT Pro" panose="020B0604020202020204" pitchFamily="18" charset="0"/>
                <a:hlinkClick r:id="rId12"/>
              </a:rPr>
              <a:t>link</a:t>
            </a:r>
            <a:r>
              <a:rPr lang="sv-SE" dirty="0">
                <a:latin typeface="Amasis MT Pro" panose="020B0604020202020204" pitchFamily="18" charset="0"/>
              </a:rPr>
              <a:t>)</a:t>
            </a:r>
          </a:p>
          <a:p>
            <a:endParaRPr lang="sv-SE" cap="none" dirty="0">
              <a:latin typeface="Amasis MT Pro" panose="020B06040202020202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5DAD61-A2D7-2BC3-D646-5B5956F6C1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51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7178795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OSINT</a:t>
            </a:r>
            <a:br>
              <a:rPr lang="en-US" dirty="0"/>
            </a:br>
            <a:r>
              <a:rPr lang="en-US" dirty="0"/>
              <a:t>	Tools &amp; more tools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pt-PT" sz="1700" cap="none" dirty="0">
                <a:latin typeface="Amasis MT Pro" panose="020B0604020202020204" pitchFamily="18" charset="0"/>
              </a:rPr>
              <a:t>OSINT FRAMEWORK (</a:t>
            </a:r>
            <a:r>
              <a:rPr lang="pt-PT" sz="1700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pt-PT" sz="1700" cap="none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pt-PT" sz="1500" dirty="0">
                <a:latin typeface="Amasis MT Pro" panose="020B0604020202020204" pitchFamily="18" charset="0"/>
              </a:rPr>
              <a:t>Yups, only one link is all it takes. But others worth mentioning.</a:t>
            </a:r>
          </a:p>
          <a:p>
            <a:endParaRPr lang="pt-PT" sz="1700" dirty="0">
              <a:latin typeface="Amasis MT Pro" panose="020B0604020202020204" pitchFamily="18" charset="0"/>
            </a:endParaRPr>
          </a:p>
          <a:p>
            <a:r>
              <a:rPr lang="pt-PT" sz="1700" dirty="0">
                <a:latin typeface="Amasis MT Pro" panose="020B0604020202020204" pitchFamily="18" charset="0"/>
              </a:rPr>
              <a:t>OSINT4ALL (</a:t>
            </a:r>
            <a:r>
              <a:rPr lang="pt-PT" sz="1700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pt-PT" sz="1700" dirty="0">
                <a:latin typeface="Amasis MT Pro" panose="020B0604020202020204" pitchFamily="18" charset="0"/>
              </a:rPr>
              <a:t>)</a:t>
            </a:r>
          </a:p>
          <a:p>
            <a:r>
              <a:rPr lang="pt-PT" sz="1700" dirty="0">
                <a:latin typeface="Amasis MT Pro" panose="020B0604020202020204" pitchFamily="18" charset="0"/>
              </a:rPr>
              <a:t>Intel Techniques (</a:t>
            </a:r>
            <a:r>
              <a:rPr lang="pt-PT" sz="1700" dirty="0">
                <a:latin typeface="Amasis MT Pro" panose="020B0604020202020204" pitchFamily="18" charset="0"/>
                <a:hlinkClick r:id="rId5"/>
              </a:rPr>
              <a:t>link</a:t>
            </a:r>
            <a:r>
              <a:rPr lang="pt-PT" sz="1700" dirty="0">
                <a:latin typeface="Amasis MT Pro" panose="020B0604020202020204" pitchFamily="18" charset="0"/>
              </a:rPr>
              <a:t>)</a:t>
            </a:r>
          </a:p>
          <a:p>
            <a:r>
              <a:rPr lang="pt-PT" sz="1700" dirty="0">
                <a:latin typeface="Amasis MT Pro" panose="020B0604020202020204" pitchFamily="18" charset="0"/>
              </a:rPr>
              <a:t>OSINT Techniques (</a:t>
            </a:r>
            <a:r>
              <a:rPr lang="pt-PT" sz="1700" dirty="0">
                <a:latin typeface="Amasis MT Pro" panose="020B0604020202020204" pitchFamily="18" charset="0"/>
                <a:hlinkClick r:id="rId6"/>
              </a:rPr>
              <a:t>link</a:t>
            </a:r>
            <a:r>
              <a:rPr lang="pt-PT" sz="1700" dirty="0">
                <a:latin typeface="Amasis MT Pro" panose="020B0604020202020204" pitchFamily="18" charset="0"/>
              </a:rPr>
              <a:t>)</a:t>
            </a:r>
          </a:p>
          <a:p>
            <a:r>
              <a:rPr lang="pt-PT" sz="1700" dirty="0">
                <a:latin typeface="Amasis MT Pro" panose="020B0604020202020204" pitchFamily="18" charset="0"/>
              </a:rPr>
              <a:t>Technisette (</a:t>
            </a:r>
            <a:r>
              <a:rPr lang="pt-PT" sz="1700" dirty="0">
                <a:latin typeface="Amasis MT Pro" panose="020B0604020202020204" pitchFamily="18" charset="0"/>
                <a:hlinkClick r:id="rId7"/>
              </a:rPr>
              <a:t>link</a:t>
            </a:r>
            <a:r>
              <a:rPr lang="pt-PT" sz="1700" dirty="0">
                <a:latin typeface="Amasis MT Pro" panose="020B0604020202020204" pitchFamily="18" charset="0"/>
              </a:rPr>
              <a:t>)</a:t>
            </a:r>
          </a:p>
          <a:p>
            <a:r>
              <a:rPr lang="pt-PT" sz="1700" dirty="0">
                <a:latin typeface="Amasis MT Pro" panose="020B0604020202020204" pitchFamily="18" charset="0"/>
              </a:rPr>
              <a:t>Cyber Detective (</a:t>
            </a:r>
            <a:r>
              <a:rPr lang="pt-PT" sz="1700" dirty="0">
                <a:latin typeface="Amasis MT Pro" panose="020B0604020202020204" pitchFamily="18" charset="0"/>
                <a:hlinkClick r:id="rId8"/>
              </a:rPr>
              <a:t>link</a:t>
            </a:r>
            <a:r>
              <a:rPr lang="pt-PT" sz="1700" dirty="0">
                <a:latin typeface="Amasis MT Pro" panose="020B0604020202020204" pitchFamily="18" charset="0"/>
              </a:rPr>
              <a:t>)</a:t>
            </a:r>
          </a:p>
          <a:p>
            <a:r>
              <a:rPr lang="pt-PT" sz="1700" dirty="0">
                <a:latin typeface="Amasis MT Pro" panose="020B0604020202020204" pitchFamily="18" charset="0"/>
              </a:rPr>
              <a:t>OSINT Link (</a:t>
            </a:r>
            <a:r>
              <a:rPr lang="pt-PT" sz="1700" dirty="0">
                <a:latin typeface="Amasis MT Pro" panose="020B0604020202020204" pitchFamily="18" charset="0"/>
                <a:hlinkClick r:id="rId9"/>
              </a:rPr>
              <a:t>link</a:t>
            </a:r>
            <a:r>
              <a:rPr lang="pt-PT" sz="1700" dirty="0">
                <a:latin typeface="Amasis MT Pro" panose="020B0604020202020204" pitchFamily="18" charset="0"/>
              </a:rPr>
              <a:t>)</a:t>
            </a:r>
          </a:p>
          <a:p>
            <a:r>
              <a:rPr lang="pt-PT" sz="1700" dirty="0">
                <a:latin typeface="Amasis MT Pro" panose="020B0604020202020204" pitchFamily="18" charset="0"/>
              </a:rPr>
              <a:t>Aware Online (</a:t>
            </a:r>
            <a:r>
              <a:rPr lang="pt-PT" sz="1700" dirty="0">
                <a:latin typeface="Amasis MT Pro" panose="020B0604020202020204" pitchFamily="18" charset="0"/>
                <a:hlinkClick r:id="rId10"/>
              </a:rPr>
              <a:t>link</a:t>
            </a:r>
            <a:r>
              <a:rPr lang="pt-PT" sz="1700" dirty="0">
                <a:latin typeface="Amasis MT Pro" panose="020B0604020202020204" pitchFamily="18" charset="0"/>
              </a:rPr>
              <a:t>)</a:t>
            </a:r>
          </a:p>
          <a:p>
            <a:endParaRPr lang="pt-PT" sz="1700" cap="none" dirty="0">
              <a:latin typeface="Amasis MT Pro" panose="020B0604020202020204" pitchFamily="18" charset="0"/>
            </a:endParaRP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38142DBF-EF46-47FB-B0AB-87B19B32D112}"/>
              </a:ext>
            </a:extLst>
          </p:cNvPr>
          <p:cNvSpPr/>
          <p:nvPr/>
        </p:nvSpPr>
        <p:spPr>
          <a:xfrm>
            <a:off x="3762103" y="2264228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D90A23-554C-F3E5-94E6-794322DBE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52</a:t>
            </a:fld>
            <a:endParaRPr lang="pt-PT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C401E579-DD76-D3E1-3767-162D4F52D0D9}"/>
              </a:ext>
            </a:extLst>
          </p:cNvPr>
          <p:cNvSpPr/>
          <p:nvPr/>
        </p:nvSpPr>
        <p:spPr>
          <a:xfrm>
            <a:off x="2917998" y="3429000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152EA849-CDDF-B4CB-40FC-93CCC7BB7EE3}"/>
              </a:ext>
            </a:extLst>
          </p:cNvPr>
          <p:cNvSpPr/>
          <p:nvPr/>
        </p:nvSpPr>
        <p:spPr>
          <a:xfrm>
            <a:off x="3266340" y="3768012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574194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353DF-E08B-5139-444F-F7A34D2AC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information important?</a:t>
            </a:r>
            <a:endParaRPr lang="pt-PT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FD1544-9FB1-0115-CB55-678A77ADC5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1385C0-A5D5-5703-1A39-FC2D329C5E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53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69257822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     AITI – Brunei Darussalam</a:t>
            </a:r>
            <a:br>
              <a:rPr lang="en-US" dirty="0"/>
            </a:br>
            <a:r>
              <a:rPr lang="en-US" sz="4000" dirty="0"/>
              <a:t>	</a:t>
            </a:r>
            <a:r>
              <a:rPr lang="en-US" sz="2000" dirty="0">
                <a:hlinkClick r:id="rId5"/>
              </a:rPr>
              <a:t>Authority for Info-communications Technology Industry of Brunei Darussalam</a:t>
            </a:r>
            <a:endParaRPr lang="pt-PT" dirty="0"/>
          </a:p>
        </p:txBody>
      </p:sp>
      <p:pic>
        <p:nvPicPr>
          <p:cNvPr id="5" name="314522406_1146864259269116_8974757756452469491_n">
            <a:hlinkClick r:id="" action="ppaction://media"/>
            <a:extLst>
              <a:ext uri="{FF2B5EF4-FFF2-40B4-BE49-F238E27FC236}">
                <a16:creationId xmlns:a16="http://schemas.microsoft.com/office/drawing/2014/main" id="{9097FF13-AFD4-0146-B2FA-DD79357E041E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506187" y="1930400"/>
            <a:ext cx="6938962" cy="3881437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4C4E4C-7FAA-1021-D27C-957401200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54</a:t>
            </a:fld>
            <a:endParaRPr lang="pt-PT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224666A0-9D13-EB04-DAC7-C6778D7374F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86796" y="618931"/>
            <a:ext cx="981075" cy="44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615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86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	Deutsche Telekom</a:t>
            </a:r>
            <a:br>
              <a:rPr lang="en-US" dirty="0"/>
            </a:br>
            <a:r>
              <a:rPr lang="en-US" dirty="0"/>
              <a:t>	Message from Ella | Without Consent</a:t>
            </a:r>
            <a:endParaRPr lang="pt-P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4C4E4C-7FAA-1021-D27C-957401200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55</a:t>
            </a:fld>
            <a:endParaRPr lang="pt-PT"/>
          </a:p>
        </p:txBody>
      </p:sp>
      <p:pic>
        <p:nvPicPr>
          <p:cNvPr id="11" name="Online Media 10" title="Nachricht von Ella | Without Consent">
            <a:hlinkClick r:id="" action="ppaction://media"/>
            <a:extLst>
              <a:ext uri="{FF2B5EF4-FFF2-40B4-BE49-F238E27FC236}">
                <a16:creationId xmlns:a16="http://schemas.microsoft.com/office/drawing/2014/main" id="{7E62265E-B308-6FD0-B6BA-1C9FF2F13BFC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541463" y="2160588"/>
            <a:ext cx="6869112" cy="388143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16FC672-6918-EC87-F3A9-11A8281DA5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234" y="379412"/>
            <a:ext cx="838200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25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Deadly Social Media</a:t>
            </a:r>
            <a:br>
              <a:rPr lang="en-US" dirty="0"/>
            </a:br>
            <a:r>
              <a:rPr lang="en-US" dirty="0"/>
              <a:t>	The Final Hours of Pop Smoke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1600" cap="none" dirty="0">
                <a:latin typeface="Amasis MT Pro" panose="020B0604020202020204" pitchFamily="18" charset="0"/>
              </a:rPr>
              <a:t>Rapper Pop Smoke Murdered in Home Invasion ... By 4 Masked Gunmen  (</a:t>
            </a:r>
            <a:r>
              <a:rPr lang="en-US" sz="1600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sz="1600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sz="1600" cap="none" dirty="0">
                <a:latin typeface="Amasis MT Pro" panose="020B0604020202020204" pitchFamily="18" charset="0"/>
              </a:rPr>
              <a:t>Instagram Posts</a:t>
            </a:r>
          </a:p>
          <a:p>
            <a:pPr lvl="1"/>
            <a:r>
              <a:rPr lang="en-US" cap="none" dirty="0">
                <a:latin typeface="Amasis MT Pro" panose="020B0604020202020204" pitchFamily="18" charset="0"/>
              </a:rPr>
              <a:t>Location Tag</a:t>
            </a:r>
          </a:p>
          <a:p>
            <a:r>
              <a:rPr lang="en-US" sz="1600" cap="none" dirty="0">
                <a:latin typeface="Amasis MT Pro" panose="020B0604020202020204" pitchFamily="18" charset="0"/>
              </a:rPr>
              <a:t>Geolocation</a:t>
            </a:r>
          </a:p>
          <a:p>
            <a:pPr lvl="1"/>
            <a:r>
              <a:rPr lang="en-US" cap="none" dirty="0">
                <a:latin typeface="Amasis MT Pro" panose="020B0604020202020204" pitchFamily="18" charset="0"/>
              </a:rPr>
              <a:t>Reverse Image</a:t>
            </a:r>
          </a:p>
          <a:p>
            <a:r>
              <a:rPr lang="en-US" sz="1600" cap="none" dirty="0">
                <a:latin typeface="Amasis MT Pro" panose="020B0604020202020204" pitchFamily="18" charset="0"/>
              </a:rPr>
              <a:t>Google Maps</a:t>
            </a:r>
          </a:p>
          <a:p>
            <a:pPr lvl="1"/>
            <a:r>
              <a:rPr lang="en-US" cap="none" dirty="0">
                <a:latin typeface="Amasis MT Pro" panose="020B0604020202020204" pitchFamily="18" charset="0"/>
              </a:rPr>
              <a:t>Local Recon</a:t>
            </a:r>
          </a:p>
          <a:p>
            <a:r>
              <a:rPr lang="en-US" sz="1600" cap="none" dirty="0">
                <a:latin typeface="Amasis MT Pro" panose="020B0604020202020204" pitchFamily="18" charset="0"/>
              </a:rPr>
              <a:t>Airbnb/Zillow (Rent/Real-estate)</a:t>
            </a:r>
          </a:p>
          <a:p>
            <a:pPr lvl="1"/>
            <a:r>
              <a:rPr lang="en-US" cap="none" dirty="0">
                <a:latin typeface="Amasis MT Pro" panose="020B0604020202020204" pitchFamily="18" charset="0"/>
              </a:rPr>
              <a:t>House photos (Outside and Inside)</a:t>
            </a:r>
          </a:p>
          <a:p>
            <a:pPr lvl="1"/>
            <a:r>
              <a:rPr lang="en-US" cap="none" dirty="0">
                <a:latin typeface="Amasis MT Pro" panose="020B0604020202020204" pitchFamily="18" charset="0"/>
              </a:rPr>
              <a:t>Layout</a:t>
            </a:r>
          </a:p>
          <a:p>
            <a:endParaRPr lang="en-US" sz="1600" dirty="0">
              <a:latin typeface="Amasis MT Pro" panose="020B0604020202020204" pitchFamily="18" charset="0"/>
            </a:endParaRPr>
          </a:p>
          <a:p>
            <a:r>
              <a:rPr lang="en-US" sz="1600" cap="none" dirty="0">
                <a:latin typeface="Amasis MT Pro" panose="020B0604020202020204" pitchFamily="18" charset="0"/>
              </a:rPr>
              <a:t>YouTube Video: The Cyber Mentor (</a:t>
            </a:r>
            <a:r>
              <a:rPr lang="en-US" sz="1600" cap="none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en-US" sz="1600" cap="none" dirty="0">
                <a:latin typeface="Amasis MT Pro" panose="020B0604020202020204" pitchFamily="18" charset="0"/>
              </a:rPr>
              <a:t>)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EFBB764E-27AF-4598-B025-7A87270ED2D4}"/>
              </a:ext>
            </a:extLst>
          </p:cNvPr>
          <p:cNvSpPr/>
          <p:nvPr/>
        </p:nvSpPr>
        <p:spPr>
          <a:xfrm>
            <a:off x="8003177" y="2246811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BD269C-9F28-F0C7-76C8-8591CEE40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56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95369951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353DF-E08B-5139-444F-F7A34D2AC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ONLINE SAFETY</a:t>
            </a:r>
            <a:endParaRPr lang="pt-PT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FD1544-9FB1-0115-CB55-678A77ADC5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ED5B92-60D6-4664-69F9-F9FB379A44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57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60713202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Helping Tools</a:t>
            </a:r>
            <a:br>
              <a:rPr lang="en-US" dirty="0"/>
            </a:br>
            <a:r>
              <a:rPr lang="en-US" dirty="0"/>
              <a:t>	Privacy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cap="none" dirty="0">
                <a:latin typeface="Amasis MT Pro" panose="020B0604020202020204" pitchFamily="18" charset="0"/>
              </a:rPr>
              <a:t>VPN (Different country, different </a:t>
            </a:r>
            <a:r>
              <a:rPr lang="en-US" dirty="0">
                <a:latin typeface="Amasis MT Pro" panose="020B0604020202020204" pitchFamily="18" charset="0"/>
              </a:rPr>
              <a:t>advertisements, what else ?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en-US" sz="1800" dirty="0">
                <a:latin typeface="Amasis MT Pro" panose="020B0604020202020204" pitchFamily="18" charset="0"/>
              </a:rPr>
              <a:t>ProtonVPN (</a:t>
            </a:r>
            <a:r>
              <a:rPr lang="en-US" sz="1800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sz="1800" dirty="0">
                <a:latin typeface="Amasis MT Pro" panose="020B0604020202020204" pitchFamily="18" charset="0"/>
              </a:rPr>
              <a:t>)</a:t>
            </a:r>
            <a:endParaRPr lang="en-US" sz="1800" cap="none" dirty="0">
              <a:latin typeface="Amasis MT Pro" panose="020B0604020202020204" pitchFamily="18" charset="0"/>
            </a:endParaRPr>
          </a:p>
          <a:p>
            <a:endParaRPr lang="en-US" sz="1100" dirty="0">
              <a:latin typeface="Amasis MT Pro" panose="02040504050005020304" pitchFamily="18" charset="0"/>
            </a:endParaRPr>
          </a:p>
          <a:p>
            <a:r>
              <a:rPr lang="en-US" dirty="0">
                <a:latin typeface="Amasis MT Pro" panose="02040504050005020304" pitchFamily="18" charset="0"/>
              </a:rPr>
              <a:t>Temporary Email (Need to register? Activate software?)</a:t>
            </a:r>
          </a:p>
          <a:p>
            <a:pPr lvl="1"/>
            <a:r>
              <a:rPr lang="en-US" sz="1800" dirty="0">
                <a:latin typeface="Amasis MT Pro" panose="02040504050005020304" pitchFamily="18" charset="0"/>
              </a:rPr>
              <a:t>10 minute email (</a:t>
            </a:r>
            <a:r>
              <a:rPr lang="en-US" sz="1800" dirty="0">
                <a:latin typeface="Amasis MT Pro" panose="02040504050005020304" pitchFamily="18" charset="0"/>
                <a:hlinkClick r:id="rId4"/>
              </a:rPr>
              <a:t>link</a:t>
            </a:r>
            <a:r>
              <a:rPr lang="en-US" sz="1800" dirty="0">
                <a:latin typeface="Amasis MT Pro" panose="02040504050005020304" pitchFamily="18" charset="0"/>
              </a:rPr>
              <a:t>)</a:t>
            </a:r>
          </a:p>
          <a:p>
            <a:pPr lvl="1"/>
            <a:r>
              <a:rPr lang="en-US" sz="1800" dirty="0">
                <a:latin typeface="Amasis MT Pro" panose="02040504050005020304" pitchFamily="18" charset="0"/>
              </a:rPr>
              <a:t>20 minute email (</a:t>
            </a:r>
            <a:r>
              <a:rPr lang="en-US" sz="1800" dirty="0">
                <a:latin typeface="Amasis MT Pro" panose="02040504050005020304" pitchFamily="18" charset="0"/>
                <a:hlinkClick r:id="rId5"/>
              </a:rPr>
              <a:t>link</a:t>
            </a:r>
            <a:r>
              <a:rPr lang="en-US" sz="1800" dirty="0">
                <a:latin typeface="Amasis MT Pro" panose="02040504050005020304" pitchFamily="18" charset="0"/>
              </a:rPr>
              <a:t>)</a:t>
            </a:r>
          </a:p>
          <a:p>
            <a:r>
              <a:rPr lang="en-US" dirty="0">
                <a:latin typeface="Amasis MT Pro" panose="02040504050005020304" pitchFamily="18" charset="0"/>
              </a:rPr>
              <a:t>Disposable Email</a:t>
            </a:r>
          </a:p>
          <a:p>
            <a:pPr lvl="1"/>
            <a:r>
              <a:rPr lang="en-US" sz="1800" dirty="0">
                <a:latin typeface="Amasis MT Pro" panose="02040504050005020304" pitchFamily="18" charset="0"/>
              </a:rPr>
              <a:t>60 minute email (</a:t>
            </a:r>
            <a:r>
              <a:rPr lang="en-US" sz="1800" dirty="0">
                <a:latin typeface="Amasis MT Pro" panose="02040504050005020304" pitchFamily="18" charset="0"/>
                <a:hlinkClick r:id="rId6"/>
              </a:rPr>
              <a:t>link</a:t>
            </a:r>
            <a:r>
              <a:rPr lang="en-US" sz="1800" dirty="0">
                <a:latin typeface="Amasis MT Pro" panose="02040504050005020304" pitchFamily="18" charset="0"/>
              </a:rPr>
              <a:t>)</a:t>
            </a:r>
          </a:p>
          <a:p>
            <a:endParaRPr lang="en-US" sz="1100" dirty="0">
              <a:latin typeface="Amasis MT Pro" panose="02040504050005020304" pitchFamily="18" charset="0"/>
            </a:endParaRPr>
          </a:p>
          <a:p>
            <a:r>
              <a:rPr lang="en-US" dirty="0">
                <a:latin typeface="Amasis MT Pro" panose="02040504050005020304" pitchFamily="18" charset="0"/>
              </a:rPr>
              <a:t>Internet Access (DarkWeb included)</a:t>
            </a:r>
          </a:p>
          <a:p>
            <a:pPr lvl="1"/>
            <a:r>
              <a:rPr lang="en-US" sz="1800" dirty="0">
                <a:latin typeface="Amasis MT Pro" panose="02040504050005020304" pitchFamily="18" charset="0"/>
              </a:rPr>
              <a:t>Tor (</a:t>
            </a:r>
            <a:r>
              <a:rPr lang="en-US" sz="1800" dirty="0">
                <a:latin typeface="Amasis MT Pro" panose="02040504050005020304" pitchFamily="18" charset="0"/>
                <a:hlinkClick r:id="rId7"/>
              </a:rPr>
              <a:t>link</a:t>
            </a:r>
            <a:r>
              <a:rPr lang="en-US" sz="1800" dirty="0">
                <a:latin typeface="Amasis MT Pro" panose="02040504050005020304" pitchFamily="18" charset="0"/>
              </a:rPr>
              <a:t>) (internet browser)</a:t>
            </a:r>
          </a:p>
          <a:p>
            <a:pPr lvl="1"/>
            <a:r>
              <a:rPr lang="en-US" sz="1800" dirty="0">
                <a:latin typeface="Amasis MT Pro" panose="02040504050005020304" pitchFamily="18" charset="0"/>
              </a:rPr>
              <a:t>Tails (</a:t>
            </a:r>
            <a:r>
              <a:rPr lang="en-US" sz="1800" dirty="0">
                <a:latin typeface="Amasis MT Pro" panose="02040504050005020304" pitchFamily="18" charset="0"/>
                <a:hlinkClick r:id="rId8"/>
              </a:rPr>
              <a:t>link</a:t>
            </a:r>
            <a:r>
              <a:rPr lang="en-US" sz="1800" dirty="0">
                <a:latin typeface="Amasis MT Pro" panose="02040504050005020304" pitchFamily="18" charset="0"/>
              </a:rPr>
              <a:t>) (OS that runs on usb or VM)</a:t>
            </a:r>
          </a:p>
          <a:p>
            <a:pPr lvl="1"/>
            <a:endParaRPr lang="en-US" sz="1800" dirty="0">
              <a:latin typeface="Amasis MT Pro" panose="02040504050005020304" pitchFamily="18" charset="0"/>
            </a:endParaRPr>
          </a:p>
          <a:p>
            <a:pPr lvl="1"/>
            <a:r>
              <a:rPr lang="en-US" sz="1800" dirty="0">
                <a:latin typeface="Amasis MT Pro" panose="02040504050005020304" pitchFamily="18" charset="0"/>
              </a:rPr>
              <a:t>Extreme Privacy Book (</a:t>
            </a:r>
            <a:r>
              <a:rPr lang="en-US" sz="1800" dirty="0">
                <a:latin typeface="Amasis MT Pro" panose="02040504050005020304" pitchFamily="18" charset="0"/>
                <a:hlinkClick r:id="rId9"/>
              </a:rPr>
              <a:t>link</a:t>
            </a:r>
            <a:r>
              <a:rPr lang="en-US" sz="1800" dirty="0">
                <a:latin typeface="Amasis MT Pro" panose="02040504050005020304" pitchFamily="18" charset="0"/>
              </a:rPr>
              <a:t>)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F724837F-2337-4D02-B1DF-B84FB8B5A3B4}"/>
              </a:ext>
            </a:extLst>
          </p:cNvPr>
          <p:cNvSpPr/>
          <p:nvPr/>
        </p:nvSpPr>
        <p:spPr>
          <a:xfrm>
            <a:off x="3120539" y="3283130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D30767A8-705F-4A5B-9672-912E781C000E}"/>
              </a:ext>
            </a:extLst>
          </p:cNvPr>
          <p:cNvSpPr/>
          <p:nvPr/>
        </p:nvSpPr>
        <p:spPr>
          <a:xfrm>
            <a:off x="2772108" y="2489977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0CAEEB9B-3032-4057-AEEC-CC7AB4E01FC4}"/>
              </a:ext>
            </a:extLst>
          </p:cNvPr>
          <p:cNvSpPr/>
          <p:nvPr/>
        </p:nvSpPr>
        <p:spPr>
          <a:xfrm>
            <a:off x="3596640" y="4928187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1D4D4809-9B2F-4904-A696-7FC9B9861FB4}"/>
              </a:ext>
            </a:extLst>
          </p:cNvPr>
          <p:cNvSpPr/>
          <p:nvPr/>
        </p:nvSpPr>
        <p:spPr>
          <a:xfrm>
            <a:off x="4403428" y="5199016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463DE90-DE18-7055-AD03-9E4B5F659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58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6817593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Helping Tools</a:t>
            </a:r>
            <a:br>
              <a:rPr lang="en-US" dirty="0"/>
            </a:br>
            <a:r>
              <a:rPr lang="en-US" dirty="0"/>
              <a:t>	Safety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cap="none" dirty="0">
                <a:latin typeface="Amasis MT Pro" panose="020B0604020202020204" pitchFamily="18" charset="0"/>
              </a:rPr>
              <a:t>VirusTotal</a:t>
            </a:r>
            <a:endParaRPr lang="en-US" dirty="0">
              <a:latin typeface="Amasis MT Pro" panose="020B0604020202020204" pitchFamily="18" charset="0"/>
            </a:endParaRPr>
          </a:p>
          <a:p>
            <a:pPr lvl="1"/>
            <a:r>
              <a:rPr lang="en-US" sz="1800" cap="none" dirty="0">
                <a:latin typeface="Amasis MT Pro" panose="020B0604020202020204" pitchFamily="18" charset="0"/>
              </a:rPr>
              <a:t>Check received files (</a:t>
            </a:r>
            <a:r>
              <a:rPr lang="en-US" sz="1800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sz="1800" cap="none" dirty="0">
                <a:latin typeface="Amasis MT Pro" panose="020B0604020202020204" pitchFamily="18" charset="0"/>
              </a:rPr>
              <a:t>) </a:t>
            </a:r>
          </a:p>
          <a:p>
            <a:pPr lvl="2"/>
            <a:r>
              <a:rPr lang="en-US" sz="1600" cap="none" dirty="0">
                <a:latin typeface="Amasis MT Pro" panose="020B0604020202020204" pitchFamily="18" charset="0"/>
              </a:rPr>
              <a:t>(</a:t>
            </a:r>
            <a:r>
              <a:rPr lang="en-US" sz="1600" b="1" cap="none" dirty="0">
                <a:solidFill>
                  <a:srgbClr val="FF0000"/>
                </a:solidFill>
                <a:latin typeface="Amasis MT Pro" panose="020B0604020202020204" pitchFamily="18" charset="0"/>
              </a:rPr>
              <a:t>don’t upload Personal or Company related information</a:t>
            </a:r>
            <a:r>
              <a:rPr lang="en-US" sz="1600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dirty="0">
                <a:latin typeface="Amasis MT Pro" panose="020B0604020202020204" pitchFamily="18" charset="0"/>
              </a:rPr>
              <a:t>Netcraft</a:t>
            </a:r>
          </a:p>
          <a:p>
            <a:pPr lvl="1"/>
            <a:r>
              <a:rPr lang="en-US" sz="1800" cap="none" dirty="0">
                <a:latin typeface="Amasis MT Pro" panose="020B0604020202020204" pitchFamily="18" charset="0"/>
              </a:rPr>
              <a:t>Sitereport (</a:t>
            </a:r>
            <a:r>
              <a:rPr lang="en-US" sz="1800" cap="none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en-US" sz="1800" cap="none" dirty="0">
                <a:latin typeface="Amasis MT Pro" panose="020B0604020202020204" pitchFamily="18" charset="0"/>
              </a:rPr>
              <a:t>) (check for suspicious sites)</a:t>
            </a:r>
          </a:p>
          <a:p>
            <a:r>
              <a:rPr lang="en-US" dirty="0">
                <a:latin typeface="Amasis MT Pro" panose="020B0604020202020204" pitchFamily="18" charset="0"/>
              </a:rPr>
              <a:t>Ransomware</a:t>
            </a:r>
          </a:p>
          <a:p>
            <a:pPr lvl="1"/>
            <a:r>
              <a:rPr lang="en-US" sz="1800" dirty="0">
                <a:latin typeface="Amasis MT Pro" panose="020B0604020202020204" pitchFamily="18" charset="0"/>
              </a:rPr>
              <a:t>No More Ransom (</a:t>
            </a:r>
            <a:r>
              <a:rPr lang="en-US" sz="1800" dirty="0">
                <a:latin typeface="Amasis MT Pro" panose="020B0604020202020204" pitchFamily="18" charset="0"/>
                <a:hlinkClick r:id="rId5"/>
              </a:rPr>
              <a:t>link</a:t>
            </a:r>
            <a:r>
              <a:rPr lang="en-US" sz="1800" dirty="0">
                <a:latin typeface="Amasis MT Pro" panose="020B0604020202020204" pitchFamily="18" charset="0"/>
              </a:rPr>
              <a:t>)</a:t>
            </a:r>
            <a:endParaRPr lang="en-US" sz="1800" cap="none" dirty="0">
              <a:latin typeface="Amasis MT Pro" panose="020B0604020202020204" pitchFamily="18" charset="0"/>
            </a:endParaRPr>
          </a:p>
          <a:p>
            <a:r>
              <a:rPr lang="en-US" cap="none" dirty="0">
                <a:latin typeface="Amasis MT Pro" panose="020B0604020202020204" pitchFamily="18" charset="0"/>
              </a:rPr>
              <a:t>Virtual Credit Card </a:t>
            </a:r>
            <a:r>
              <a:rPr lang="en-US" dirty="0">
                <a:latin typeface="Amasis MT Pro" panose="020B0604020202020204" pitchFamily="18" charset="0"/>
              </a:rPr>
              <a:t>(online s</a:t>
            </a:r>
            <a:r>
              <a:rPr lang="en-US" cap="none" dirty="0">
                <a:latin typeface="Amasis MT Pro" panose="020B0604020202020204" pitchFamily="18" charset="0"/>
              </a:rPr>
              <a:t>hopping)</a:t>
            </a:r>
          </a:p>
          <a:p>
            <a:pPr lvl="1"/>
            <a:r>
              <a:rPr lang="en-US" sz="1800" cap="none" dirty="0">
                <a:latin typeface="Amasis MT Pro" panose="020B0604020202020204" pitchFamily="18" charset="0"/>
              </a:rPr>
              <a:t>Mbnet (</a:t>
            </a:r>
            <a:r>
              <a:rPr lang="en-US" sz="1800" cap="none" dirty="0">
                <a:latin typeface="Amasis MT Pro" panose="020B0604020202020204" pitchFamily="18" charset="0"/>
                <a:hlinkClick r:id="rId6"/>
              </a:rPr>
              <a:t>link</a:t>
            </a:r>
            <a:r>
              <a:rPr lang="en-US" sz="1800" cap="none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en-US" sz="1800" dirty="0">
                <a:latin typeface="Amasis MT Pro" panose="020B0604020202020204" pitchFamily="18" charset="0"/>
              </a:rPr>
              <a:t>Revolut (</a:t>
            </a:r>
            <a:r>
              <a:rPr lang="en-US" sz="1800" dirty="0">
                <a:latin typeface="Amasis MT Pro" panose="020B0604020202020204" pitchFamily="18" charset="0"/>
                <a:hlinkClick r:id="rId7"/>
              </a:rPr>
              <a:t>link</a:t>
            </a:r>
            <a:r>
              <a:rPr lang="en-US" sz="1800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en-US" sz="1800" cap="none" dirty="0">
                <a:latin typeface="Amasis MT Pro" panose="020B0604020202020204" pitchFamily="18" charset="0"/>
              </a:rPr>
              <a:t>PayPal (</a:t>
            </a:r>
            <a:r>
              <a:rPr lang="en-US" sz="1800" cap="none" dirty="0">
                <a:latin typeface="Amasis MT Pro" panose="020B0604020202020204" pitchFamily="18" charset="0"/>
                <a:hlinkClick r:id="rId8"/>
              </a:rPr>
              <a:t>link</a:t>
            </a:r>
            <a:r>
              <a:rPr lang="en-US" sz="1800" cap="none" dirty="0">
                <a:latin typeface="Amasis MT Pro" panose="020B0604020202020204" pitchFamily="18" charset="0"/>
              </a:rPr>
              <a:t>)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9C654EC8-7216-4982-98D2-2DAE9977FF8C}"/>
              </a:ext>
            </a:extLst>
          </p:cNvPr>
          <p:cNvSpPr/>
          <p:nvPr/>
        </p:nvSpPr>
        <p:spPr>
          <a:xfrm>
            <a:off x="4084320" y="2682239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C11CFB8C-A09D-4F43-9FC9-3AB3D30F5DE6}"/>
              </a:ext>
            </a:extLst>
          </p:cNvPr>
          <p:cNvSpPr/>
          <p:nvPr/>
        </p:nvSpPr>
        <p:spPr>
          <a:xfrm>
            <a:off x="3831771" y="4650376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EE21D3F4-F44C-4624-975D-FC5CF6E34934}"/>
              </a:ext>
            </a:extLst>
          </p:cNvPr>
          <p:cNvSpPr/>
          <p:nvPr/>
        </p:nvSpPr>
        <p:spPr>
          <a:xfrm>
            <a:off x="2743827" y="5442856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DE80D2-269C-6860-1208-73B2F0315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59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6774061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65777-9950-41FF-C4F1-DCFAF627B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Laws</a:t>
            </a:r>
            <a:br>
              <a:rPr lang="en-US" dirty="0"/>
            </a:br>
            <a:r>
              <a:rPr lang="en-US" dirty="0"/>
              <a:t>	Portuguese Law and Organizations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AF3405-B50D-8DD1-06B0-90D32A1508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Amasis MT Pro" panose="02040504050005020304" pitchFamily="18" charset="0"/>
              </a:rPr>
              <a:t>Laws</a:t>
            </a:r>
          </a:p>
          <a:p>
            <a:pPr lvl="1"/>
            <a:r>
              <a:rPr lang="en-US" dirty="0">
                <a:latin typeface="Amasis MT Pro" panose="02040504050005020304" pitchFamily="18" charset="0"/>
              </a:rPr>
              <a:t>Diário República Eletrónico (</a:t>
            </a:r>
            <a:r>
              <a:rPr lang="en-US" dirty="0">
                <a:latin typeface="Amasis MT Pro" panose="02040504050005020304" pitchFamily="18" charset="0"/>
                <a:hlinkClick r:id="rId2"/>
              </a:rPr>
              <a:t>link</a:t>
            </a:r>
            <a:r>
              <a:rPr lang="en-US" dirty="0">
                <a:latin typeface="Amasis MT Pro" panose="02040504050005020304" pitchFamily="18" charset="0"/>
              </a:rPr>
              <a:t>)</a:t>
            </a:r>
          </a:p>
          <a:p>
            <a:pPr lvl="1"/>
            <a:r>
              <a:rPr lang="en-US" dirty="0">
                <a:latin typeface="Amasis MT Pro" panose="02040504050005020304" pitchFamily="18" charset="0"/>
              </a:rPr>
              <a:t>ANACOM (</a:t>
            </a:r>
            <a:r>
              <a:rPr lang="en-US" dirty="0">
                <a:latin typeface="Amasis MT Pro" panose="02040504050005020304" pitchFamily="18" charset="0"/>
                <a:hlinkClick r:id="rId3"/>
              </a:rPr>
              <a:t>link</a:t>
            </a:r>
            <a:r>
              <a:rPr lang="en-US" dirty="0">
                <a:latin typeface="Amasis MT Pro" panose="02040504050005020304" pitchFamily="18" charset="0"/>
              </a:rPr>
              <a:t>)</a:t>
            </a:r>
          </a:p>
          <a:p>
            <a:r>
              <a:rPr lang="pt-PT" dirty="0">
                <a:latin typeface="Amasis MT Pro" panose="02040504050005020304" pitchFamily="18" charset="0"/>
              </a:rPr>
              <a:t>Organizations</a:t>
            </a:r>
          </a:p>
          <a:p>
            <a:pPr lvl="1"/>
            <a:r>
              <a:rPr lang="pt-PT" dirty="0">
                <a:latin typeface="Amasis MT Pro" panose="02040504050005020304" pitchFamily="18" charset="0"/>
              </a:rPr>
              <a:t>CNCS – Centro Nacional de Cibersegurança (</a:t>
            </a:r>
            <a:r>
              <a:rPr lang="pt-PT" dirty="0">
                <a:latin typeface="Amasis MT Pro" panose="02040504050005020304" pitchFamily="18" charset="0"/>
                <a:hlinkClick r:id="rId4"/>
              </a:rPr>
              <a:t>link</a:t>
            </a:r>
            <a:r>
              <a:rPr lang="pt-PT" dirty="0">
                <a:latin typeface="Amasis MT Pro" panose="02040504050005020304" pitchFamily="18" charset="0"/>
              </a:rPr>
              <a:t>)</a:t>
            </a:r>
          </a:p>
          <a:p>
            <a:pPr lvl="2"/>
            <a:r>
              <a:rPr lang="en-US" sz="1600" dirty="0">
                <a:latin typeface="Amasis MT Pro" panose="02040504050005020304" pitchFamily="18" charset="0"/>
              </a:rPr>
              <a:t>Incident Notification (</a:t>
            </a:r>
            <a:r>
              <a:rPr lang="en-US" sz="1600" dirty="0">
                <a:latin typeface="Amasis MT Pro" panose="02040504050005020304" pitchFamily="18" charset="0"/>
                <a:hlinkClick r:id="rId5"/>
              </a:rPr>
              <a:t>link</a:t>
            </a:r>
            <a:r>
              <a:rPr lang="en-US" sz="1600" dirty="0">
                <a:latin typeface="Amasis MT Pro" panose="02040504050005020304" pitchFamily="18" charset="0"/>
              </a:rPr>
              <a:t>)</a:t>
            </a:r>
          </a:p>
          <a:p>
            <a:pPr lvl="2"/>
            <a:r>
              <a:rPr lang="en-US" sz="1600" dirty="0">
                <a:latin typeface="Amasis MT Pro" panose="02040504050005020304" pitchFamily="18" charset="0"/>
              </a:rPr>
              <a:t>CERT.PT (</a:t>
            </a:r>
            <a:r>
              <a:rPr lang="en-US" sz="1600" dirty="0">
                <a:latin typeface="Amasis MT Pro" panose="02040504050005020304" pitchFamily="18" charset="0"/>
                <a:hlinkClick r:id="rId6"/>
              </a:rPr>
              <a:t>link</a:t>
            </a:r>
            <a:r>
              <a:rPr lang="en-US" sz="1600" dirty="0">
                <a:latin typeface="Amasis MT Pro" panose="02040504050005020304" pitchFamily="18" charset="0"/>
              </a:rPr>
              <a:t>)</a:t>
            </a:r>
          </a:p>
          <a:p>
            <a:pPr lvl="1"/>
            <a:r>
              <a:rPr lang="pt-PT" dirty="0">
                <a:latin typeface="Amasis MT Pro" panose="02040504050005020304" pitchFamily="18" charset="0"/>
              </a:rPr>
              <a:t>Unidade Nacional de Combate ao Cibercrime e à Criminalidade Tecnológica (UNC3T) (</a:t>
            </a:r>
            <a:r>
              <a:rPr lang="pt-PT" dirty="0">
                <a:latin typeface="Amasis MT Pro" panose="02040504050005020304" pitchFamily="18" charset="0"/>
                <a:hlinkClick r:id="rId7"/>
              </a:rPr>
              <a:t>link</a:t>
            </a:r>
            <a:r>
              <a:rPr lang="pt-PT" dirty="0">
                <a:latin typeface="Amasis MT Pro" panose="02040504050005020304" pitchFamily="18" charset="0"/>
              </a:rPr>
              <a:t>)</a:t>
            </a:r>
            <a:endParaRPr lang="en-US" dirty="0">
              <a:latin typeface="Amasis MT Pro" panose="02040504050005020304" pitchFamily="18" charset="0"/>
            </a:endParaRPr>
          </a:p>
          <a:p>
            <a:pPr lvl="1"/>
            <a:r>
              <a:rPr lang="pt-PT" dirty="0">
                <a:latin typeface="Amasis MT Pro" panose="02040504050005020304" pitchFamily="18" charset="0"/>
              </a:rPr>
              <a:t>Ministério Público (</a:t>
            </a:r>
            <a:r>
              <a:rPr lang="pt-PT" dirty="0">
                <a:latin typeface="Amasis MT Pro" panose="02040504050005020304" pitchFamily="18" charset="0"/>
                <a:hlinkClick r:id="rId8"/>
              </a:rPr>
              <a:t>link</a:t>
            </a:r>
            <a:r>
              <a:rPr lang="pt-PT" dirty="0">
                <a:latin typeface="Amasis MT Pro" panose="02040504050005020304" pitchFamily="18" charset="0"/>
              </a:rPr>
              <a:t>)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24384FA8-8685-4406-B5DD-8FCF984B6211}"/>
              </a:ext>
            </a:extLst>
          </p:cNvPr>
          <p:cNvSpPr/>
          <p:nvPr/>
        </p:nvSpPr>
        <p:spPr>
          <a:xfrm>
            <a:off x="4450080" y="2664822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FEB94A28-57AE-4289-94FF-5B68D4746609}"/>
              </a:ext>
            </a:extLst>
          </p:cNvPr>
          <p:cNvSpPr/>
          <p:nvPr/>
        </p:nvSpPr>
        <p:spPr>
          <a:xfrm>
            <a:off x="2917998" y="3043645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6FBED2F7-70CF-4222-B48C-64B343580710}"/>
              </a:ext>
            </a:extLst>
          </p:cNvPr>
          <p:cNvSpPr/>
          <p:nvPr/>
        </p:nvSpPr>
        <p:spPr>
          <a:xfrm>
            <a:off x="5856515" y="3809999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18AF0BFC-C782-467D-919F-DCA527CB3C45}"/>
              </a:ext>
            </a:extLst>
          </p:cNvPr>
          <p:cNvSpPr/>
          <p:nvPr/>
        </p:nvSpPr>
        <p:spPr>
          <a:xfrm>
            <a:off x="4275909" y="4178920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DC7A1C52-2C1F-4E8E-96AC-67D36A5B2CF0}"/>
              </a:ext>
            </a:extLst>
          </p:cNvPr>
          <p:cNvSpPr/>
          <p:nvPr/>
        </p:nvSpPr>
        <p:spPr>
          <a:xfrm>
            <a:off x="3266340" y="4542503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7FFF1755-EB09-45FE-AF41-2F54B57ABD08}"/>
              </a:ext>
            </a:extLst>
          </p:cNvPr>
          <p:cNvSpPr/>
          <p:nvPr/>
        </p:nvSpPr>
        <p:spPr>
          <a:xfrm>
            <a:off x="3640807" y="5543005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92F13513-1E4E-4733-A91C-C9CB00322C9A}"/>
              </a:ext>
            </a:extLst>
          </p:cNvPr>
          <p:cNvSpPr/>
          <p:nvPr/>
        </p:nvSpPr>
        <p:spPr>
          <a:xfrm>
            <a:off x="2024743" y="5177245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258252AA-F9E0-07C9-197B-B5D04BC2B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80200866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353DF-E08B-5139-444F-F7A34D2AC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Free to Share</a:t>
            </a:r>
            <a:endParaRPr lang="pt-PT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FD1544-9FB1-0115-CB55-678A77ADC5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>
            <a:normAutofit fontScale="32500" lnSpcReduction="20000"/>
          </a:bodyPr>
          <a:lstStyle/>
          <a:p>
            <a:r>
              <a:rPr lang="en-US" sz="9600" dirty="0"/>
              <a:t>- Feel free to use/modify/share</a:t>
            </a:r>
          </a:p>
          <a:p>
            <a:r>
              <a:rPr lang="en-US" sz="9600" dirty="0"/>
              <a:t>- Teach someone</a:t>
            </a:r>
          </a:p>
          <a:p>
            <a:r>
              <a:rPr lang="en-US" sz="9600" dirty="0"/>
              <a:t>- Improve awareness</a:t>
            </a:r>
          </a:p>
          <a:p>
            <a:endParaRPr lang="pt-P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FD300D-9FE7-0986-5457-77A91091CE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60</a:t>
            </a:fld>
            <a:endParaRPr lang="pt-PT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819D90-33A9-41CB-1512-952F183C8C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8595" y="4514595"/>
            <a:ext cx="2343405" cy="2343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3546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353DF-E08B-5139-444F-F7A34D2AC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OSINT Time</a:t>
            </a:r>
            <a:endParaRPr lang="pt-PT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FD1544-9FB1-0115-CB55-678A77ADC5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7334" y="4527448"/>
            <a:ext cx="6637865" cy="860400"/>
          </a:xfrm>
        </p:spPr>
        <p:txBody>
          <a:bodyPr/>
          <a:lstStyle/>
          <a:p>
            <a:pPr algn="r"/>
            <a:r>
              <a:rPr lang="en-US" dirty="0"/>
              <a:t>“Information is not knowledge”</a:t>
            </a:r>
          </a:p>
          <a:p>
            <a:pPr algn="r"/>
            <a:r>
              <a:rPr lang="en-US" dirty="0"/>
              <a:t>Albert Einstein</a:t>
            </a:r>
          </a:p>
          <a:p>
            <a:endParaRPr lang="pt-P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C6B391-637B-1A56-8237-13CD97E0F1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8007351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65777-9950-41FF-C4F1-DCFAF627B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OSINT – Open-source intelligence</a:t>
            </a:r>
            <a:br>
              <a:rPr lang="en-US" dirty="0"/>
            </a:br>
            <a:r>
              <a:rPr lang="en-US" dirty="0"/>
              <a:t>	Digital Footprint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AF3405-B50D-8DD1-06B0-90D32A1508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>
                <a:latin typeface="Amasis MT Pro" panose="020B0604020202020204" pitchFamily="18" charset="0"/>
              </a:rPr>
              <a:t>Open-source intelligence (OSINT) is the collection and analysis of data gathered from open sources (overt and publicly available sources) to produce actionable intelligence. (</a:t>
            </a:r>
            <a:r>
              <a:rPr lang="en-US" dirty="0">
                <a:latin typeface="Amasis MT Pro" panose="020B0604020202020204" pitchFamily="18" charset="0"/>
                <a:hlinkClick r:id="rId2"/>
              </a:rPr>
              <a:t>Wikipedia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pPr marL="0" indent="0">
              <a:buNone/>
            </a:pPr>
            <a:endParaRPr lang="en-US" dirty="0">
              <a:latin typeface="Amasis MT Pro" panose="020B0604020202020204" pitchFamily="18" charset="0"/>
            </a:endParaRPr>
          </a:p>
          <a:p>
            <a:r>
              <a:rPr lang="en-US" dirty="0">
                <a:latin typeface="Amasis MT Pro" panose="020B0604020202020204" pitchFamily="18" charset="0"/>
              </a:rPr>
              <a:t>It’s about digital footprint. Gathering information from: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search engines (Google, …)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social media (Facebook, …)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government sites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…</a:t>
            </a:r>
          </a:p>
          <a:p>
            <a:pPr marL="0" indent="0">
              <a:buNone/>
            </a:pPr>
            <a:endParaRPr lang="pt-PT" dirty="0">
              <a:latin typeface="Amasis MT Pro" panose="02040504050005020304" pitchFamily="18" charset="0"/>
            </a:endParaRPr>
          </a:p>
          <a:p>
            <a:r>
              <a:rPr lang="pt-PT" dirty="0">
                <a:latin typeface="Amasis MT Pro" panose="02040504050005020304" pitchFamily="18" charset="0"/>
              </a:rPr>
              <a:t>The constant battles:</a:t>
            </a:r>
          </a:p>
          <a:p>
            <a:pPr lvl="1"/>
            <a:r>
              <a:rPr lang="pt-PT" dirty="0">
                <a:latin typeface="Amasis MT Pro" panose="02040504050005020304" pitchFamily="18" charset="0"/>
              </a:rPr>
              <a:t>Privacy vs Publicaly available information</a:t>
            </a:r>
          </a:p>
          <a:p>
            <a:pPr lvl="1"/>
            <a:r>
              <a:rPr lang="pt-PT" dirty="0">
                <a:latin typeface="Amasis MT Pro" panose="02040504050005020304" pitchFamily="18" charset="0"/>
              </a:rPr>
              <a:t>Convinience vs Security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C0053E-BC73-0E69-399A-009D127DB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4385349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353DF-E08B-5139-444F-F7A34D2AC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Search, and then search again</a:t>
            </a:r>
            <a:endParaRPr lang="pt-PT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FD1544-9FB1-0115-CB55-678A77ADC5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C6B391-637B-1A56-8237-13CD97E0F1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474750202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TM02900688[[fn=Facet]]</Template>
  <TotalTime>7582</TotalTime>
  <Words>2973</Words>
  <Application>Microsoft Office PowerPoint</Application>
  <PresentationFormat>Widescreen</PresentationFormat>
  <Paragraphs>597</Paragraphs>
  <Slides>60</Slides>
  <Notes>42</Notes>
  <HiddenSlides>0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7" baseType="lpstr">
      <vt:lpstr>Amasis MT Pro</vt:lpstr>
      <vt:lpstr>Arial</vt:lpstr>
      <vt:lpstr>Calibri</vt:lpstr>
      <vt:lpstr>Trebuchet MS</vt:lpstr>
      <vt:lpstr>Wingdings</vt:lpstr>
      <vt:lpstr>Wingdings 3</vt:lpstr>
      <vt:lpstr>Facet</vt:lpstr>
      <vt:lpstr>OSINT</vt:lpstr>
      <vt:lpstr>$whoami  </vt:lpstr>
      <vt:lpstr>Disclaimer &amp; Laws</vt:lpstr>
      <vt:lpstr>Disclaimer  Boring but necessary</vt:lpstr>
      <vt:lpstr>Disclaimer  Avoid illegal activities</vt:lpstr>
      <vt:lpstr>Laws  Portuguese Law and Organizations</vt:lpstr>
      <vt:lpstr>OSINT Time</vt:lpstr>
      <vt:lpstr>OSINT – Open-source intelligence  Digital Footprint</vt:lpstr>
      <vt:lpstr>Search, and then search again</vt:lpstr>
      <vt:lpstr>Who Am I  Let’s OSINT me </vt:lpstr>
      <vt:lpstr>Search Engines   Internet is more than Google</vt:lpstr>
      <vt:lpstr>Search operators  Improve the search</vt:lpstr>
      <vt:lpstr>Google Dorks  Commonly used searches</vt:lpstr>
      <vt:lpstr>Awareness</vt:lpstr>
      <vt:lpstr>Who are YOU  Search yourself</vt:lpstr>
      <vt:lpstr>Awareness  The internet sees you</vt:lpstr>
      <vt:lpstr>Internet Search</vt:lpstr>
      <vt:lpstr>Internet Search  Pay slip</vt:lpstr>
      <vt:lpstr>Internet Search   Hacked Websites</vt:lpstr>
      <vt:lpstr>Internet Search  Curriculum Vitae</vt:lpstr>
      <vt:lpstr>True stories</vt:lpstr>
      <vt:lpstr>True stories  Healthy Meal</vt:lpstr>
      <vt:lpstr>True stories  Quiet vacations</vt:lpstr>
      <vt:lpstr>True stories  Store Credit</vt:lpstr>
      <vt:lpstr>True stories  Customer Information – GDPR where are you?</vt:lpstr>
      <vt:lpstr>Awareness   Browser F12</vt:lpstr>
      <vt:lpstr>OSINT Portugal</vt:lpstr>
      <vt:lpstr>OSINT  Portugal – Public contracts</vt:lpstr>
      <vt:lpstr>OSINT  Portugal – Vehicle Information</vt:lpstr>
      <vt:lpstr>OSINT  Portugal –Insurance Information</vt:lpstr>
      <vt:lpstr>OSINT  Portugal</vt:lpstr>
      <vt:lpstr>OSINT  Portugal</vt:lpstr>
      <vt:lpstr>OSINT</vt:lpstr>
      <vt:lpstr>OSINT  Profiling Awareness</vt:lpstr>
      <vt:lpstr>OSINT  Profiling Awareness</vt:lpstr>
      <vt:lpstr>OSINT  (Reverse) Image search</vt:lpstr>
      <vt:lpstr>OSINT - Photos  Metadata</vt:lpstr>
      <vt:lpstr>OSINT - Photos  No Metadata but still lots of Information</vt:lpstr>
      <vt:lpstr>OSINT  Street View</vt:lpstr>
      <vt:lpstr>OSINT  Maps and Satellites</vt:lpstr>
      <vt:lpstr>OSINT MEMORY  Internet  in the past</vt:lpstr>
      <vt:lpstr>Databreach</vt:lpstr>
      <vt:lpstr>Databreach  Is not a thing of the past</vt:lpstr>
      <vt:lpstr>Databreach  Company credentials ?</vt:lpstr>
      <vt:lpstr>SHODAN</vt:lpstr>
      <vt:lpstr>Shodan  Internet of Things - Images</vt:lpstr>
      <vt:lpstr>Shodan  Industrial Control Systems</vt:lpstr>
      <vt:lpstr>Shodan  Internet of Things</vt:lpstr>
      <vt:lpstr>Before you start OSINTing</vt:lpstr>
      <vt:lpstr>OSINT Notes  My notes and some links</vt:lpstr>
      <vt:lpstr>CTF  Capture The Flag &amp; Challenges</vt:lpstr>
      <vt:lpstr>OSINT  Tools &amp; more tools</vt:lpstr>
      <vt:lpstr>Why is information important?</vt:lpstr>
      <vt:lpstr>     AITI – Brunei Darussalam  Authority for Info-communications Technology Industry of Brunei Darussalam</vt:lpstr>
      <vt:lpstr> Deutsche Telekom  Message from Ella | Without Consent</vt:lpstr>
      <vt:lpstr>Deadly Social Media  The Final Hours of Pop Smoke</vt:lpstr>
      <vt:lpstr>ONLINE SAFETY</vt:lpstr>
      <vt:lpstr>Helping Tools  Privacy</vt:lpstr>
      <vt:lpstr>Helping Tools  Safety</vt:lpstr>
      <vt:lpstr>Free to Share</vt:lpstr>
    </vt:vector>
  </TitlesOfParts>
  <Company/>
  <LinksUpToDate>false</LinksUpToDate>
  <SharedDoc>false</SharedDoc>
  <HyperlinkBase>https://github.com/pedroaovieira/osint</HyperlinkBase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OSINT. Beware. Your data is out there.</dc:title>
  <dc:subject>OSINT</dc:subject>
  <dc:creator>Don't OSINT Me !!</dc:creator>
  <cp:keywords>OSINT</cp:keywords>
  <cp:lastModifiedBy>Pedro Vieira</cp:lastModifiedBy>
  <cp:revision>523</cp:revision>
  <cp:lastPrinted>1976-04-22T21:37:46Z</cp:lastPrinted>
  <dcterms:created xsi:type="dcterms:W3CDTF">1976-04-22T11:00:59Z</dcterms:created>
  <dcterms:modified xsi:type="dcterms:W3CDTF">2024-05-13T21:50:28Z</dcterms:modified>
</cp:coreProperties>
</file>